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203" r:id="rId2"/>
    <p:sldId id="3297" r:id="rId3"/>
    <p:sldId id="3159" r:id="rId4"/>
    <p:sldId id="3217" r:id="rId5"/>
    <p:sldId id="3301" r:id="rId6"/>
    <p:sldId id="3304" r:id="rId7"/>
    <p:sldId id="3221" r:id="rId8"/>
    <p:sldId id="3298" r:id="rId9"/>
    <p:sldId id="3305" r:id="rId10"/>
    <p:sldId id="3306" r:id="rId11"/>
    <p:sldId id="3307" r:id="rId12"/>
    <p:sldId id="3299" r:id="rId13"/>
    <p:sldId id="3234" r:id="rId14"/>
    <p:sldId id="3308" r:id="rId15"/>
    <p:sldId id="3310" r:id="rId16"/>
    <p:sldId id="3311" r:id="rId17"/>
    <p:sldId id="3312" r:id="rId18"/>
    <p:sldId id="3314" r:id="rId19"/>
    <p:sldId id="3313" r:id="rId20"/>
    <p:sldId id="3315" r:id="rId21"/>
    <p:sldId id="3317" r:id="rId22"/>
    <p:sldId id="3316" r:id="rId23"/>
    <p:sldId id="3318" r:id="rId24"/>
    <p:sldId id="3300" r:id="rId25"/>
    <p:sldId id="3319" r:id="rId26"/>
    <p:sldId id="3320" r:id="rId27"/>
    <p:sldId id="3321" r:id="rId28"/>
    <p:sldId id="3322" r:id="rId29"/>
    <p:sldId id="3323" r:id="rId30"/>
    <p:sldId id="3324" r:id="rId31"/>
    <p:sldId id="3325" r:id="rId32"/>
    <p:sldId id="3326" r:id="rId33"/>
    <p:sldId id="3296" r:id="rId34"/>
    <p:sldId id="3245" r:id="rId35"/>
    <p:sldId id="3327" r:id="rId36"/>
    <p:sldId id="3210" r:id="rId37"/>
    <p:sldId id="3258" r:id="rId38"/>
    <p:sldId id="3328" r:id="rId39"/>
    <p:sldId id="3329" r:id="rId40"/>
    <p:sldId id="3330" r:id="rId41"/>
    <p:sldId id="3331" r:id="rId42"/>
    <p:sldId id="3332" r:id="rId43"/>
    <p:sldId id="3333" r:id="rId44"/>
    <p:sldId id="3334" r:id="rId45"/>
    <p:sldId id="3335" r:id="rId46"/>
    <p:sldId id="3336" r:id="rId47"/>
    <p:sldId id="3337" r:id="rId48"/>
    <p:sldId id="3338" r:id="rId49"/>
    <p:sldId id="3339" r:id="rId50"/>
    <p:sldId id="3340" r:id="rId51"/>
    <p:sldId id="3342" r:id="rId52"/>
    <p:sldId id="3175" r:id="rId53"/>
    <p:sldId id="334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035"/>
    <a:srgbClr val="334DC7"/>
    <a:srgbClr val="D0271D"/>
    <a:srgbClr val="FFC2C2"/>
    <a:srgbClr val="E3E3E3"/>
    <a:srgbClr val="6E8AF2"/>
    <a:srgbClr val="FF9292"/>
    <a:srgbClr val="8A2AB8"/>
    <a:srgbClr val="545759"/>
    <a:srgbClr val="FF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44" autoAdjust="0"/>
  </p:normalViewPr>
  <p:slideViewPr>
    <p:cSldViewPr snapToGrid="0">
      <p:cViewPr varScale="1">
        <p:scale>
          <a:sx n="65" d="100"/>
          <a:sy n="65" d="100"/>
        </p:scale>
        <p:origin x="1452" y="288"/>
      </p:cViewPr>
      <p:guideLst/>
    </p:cSldViewPr>
  </p:slideViewPr>
  <p:notesTextViewPr>
    <p:cViewPr>
      <p:scale>
        <a:sx n="1" d="1"/>
        <a:sy n="1" d="1"/>
      </p:scale>
      <p:origin x="0" y="0"/>
    </p:cViewPr>
  </p:notesTextViewPr>
  <p:notesViewPr>
    <p:cSldViewPr snapToGrid="0">
      <p:cViewPr varScale="1">
        <p:scale>
          <a:sx n="59" d="100"/>
          <a:sy n="59" d="100"/>
        </p:scale>
        <p:origin x="340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9EBD-4F69-9D54-5708AF07F7B5}"/>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9EBD-4F69-9D54-5708AF07F7B5}"/>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9EBD-4F69-9D54-5708AF07F7B5}"/>
              </c:ext>
            </c:extLst>
          </c:dPt>
          <c:dLbls>
            <c:delete val="1"/>
          </c:dLbls>
          <c:cat>
            <c:numRef>
              <c:f>Sheet1!$A$2:$A$4</c:f>
              <c:numCache>
                <c:formatCode>General</c:formatCode>
                <c:ptCount val="3"/>
              </c:numCache>
            </c:numRef>
          </c:cat>
          <c:val>
            <c:numRef>
              <c:f>Sheet1!$B$2:$B$4</c:f>
              <c:numCache>
                <c:formatCode>General</c:formatCode>
                <c:ptCount val="3"/>
                <c:pt idx="0">
                  <c:v>33</c:v>
                </c:pt>
                <c:pt idx="1">
                  <c:v>33</c:v>
                </c:pt>
                <c:pt idx="2">
                  <c:v>34</c:v>
                </c:pt>
              </c:numCache>
            </c:numRef>
          </c:val>
          <c:extLst>
            <c:ext xmlns:c16="http://schemas.microsoft.com/office/drawing/2014/chart" uri="{C3380CC4-5D6E-409C-BE32-E72D297353CC}">
              <c16:uniqueId val="{00000006-9EBD-4F69-9D54-5708AF07F7B5}"/>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53147850668599E-2"/>
          <c:y val="0"/>
          <c:w val="0.73508513195555347"/>
          <c:h val="1"/>
        </c:manualLayout>
      </c:layout>
      <c:doughnutChart>
        <c:varyColors val="1"/>
        <c:ser>
          <c:idx val="0"/>
          <c:order val="0"/>
          <c:tx>
            <c:strRef>
              <c:f>Sheet1!$B$1</c:f>
              <c:strCache>
                <c:ptCount val="1"/>
                <c:pt idx="0">
                  <c:v>Column1</c:v>
                </c:pt>
              </c:strCache>
            </c:strRef>
          </c:tx>
          <c:dPt>
            <c:idx val="0"/>
            <c:bubble3D val="0"/>
            <c:spPr>
              <a:solidFill>
                <a:srgbClr val="E3E3E3"/>
              </a:solidFill>
              <a:ln w="19050">
                <a:solidFill>
                  <a:schemeClr val="lt1"/>
                </a:solidFill>
              </a:ln>
              <a:effectLst/>
            </c:spPr>
            <c:extLst>
              <c:ext xmlns:c16="http://schemas.microsoft.com/office/drawing/2014/chart" uri="{C3380CC4-5D6E-409C-BE32-E72D297353CC}">
                <c16:uniqueId val="{00000001-94A3-4256-9D9F-168BE6C0FFB0}"/>
              </c:ext>
            </c:extLst>
          </c:dPt>
          <c:dPt>
            <c:idx val="1"/>
            <c:bubble3D val="0"/>
            <c:spPr>
              <a:solidFill>
                <a:srgbClr val="D0271D"/>
              </a:solidFill>
              <a:ln w="19050">
                <a:solidFill>
                  <a:schemeClr val="lt1"/>
                </a:solidFill>
              </a:ln>
              <a:effectLst/>
            </c:spPr>
            <c:extLst>
              <c:ext xmlns:c16="http://schemas.microsoft.com/office/drawing/2014/chart" uri="{C3380CC4-5D6E-409C-BE32-E72D297353CC}">
                <c16:uniqueId val="{00000003-94A3-4256-9D9F-168BE6C0FFB0}"/>
              </c:ext>
            </c:extLst>
          </c:dPt>
          <c:dPt>
            <c:idx val="2"/>
            <c:bubble3D val="0"/>
            <c:spPr>
              <a:solidFill>
                <a:srgbClr val="334DC7"/>
              </a:solidFill>
              <a:ln w="19050">
                <a:solidFill>
                  <a:schemeClr val="lt1"/>
                </a:solidFill>
              </a:ln>
              <a:effectLst/>
            </c:spPr>
            <c:extLst>
              <c:ext xmlns:c16="http://schemas.microsoft.com/office/drawing/2014/chart" uri="{C3380CC4-5D6E-409C-BE32-E72D297353CC}">
                <c16:uniqueId val="{00000005-94A3-4256-9D9F-168BE6C0FFB0}"/>
              </c:ext>
            </c:extLst>
          </c:dPt>
          <c:dLbls>
            <c:delete val="1"/>
          </c:dLbls>
          <c:cat>
            <c:numRef>
              <c:f>Sheet1!$A$2:$A$4</c:f>
              <c:numCache>
                <c:formatCode>General</c:formatCode>
                <c:ptCount val="3"/>
              </c:numCache>
            </c:numRef>
          </c:cat>
          <c:val>
            <c:numRef>
              <c:f>Sheet1!$B$2:$B$4</c:f>
              <c:numCache>
                <c:formatCode>General</c:formatCode>
                <c:ptCount val="3"/>
                <c:pt idx="0">
                  <c:v>5</c:v>
                </c:pt>
                <c:pt idx="1">
                  <c:v>25</c:v>
                </c:pt>
                <c:pt idx="2">
                  <c:v>25</c:v>
                </c:pt>
              </c:numCache>
            </c:numRef>
          </c:val>
          <c:extLst>
            <c:ext xmlns:c16="http://schemas.microsoft.com/office/drawing/2014/chart" uri="{C3380CC4-5D6E-409C-BE32-E72D297353CC}">
              <c16:uniqueId val="{00000006-94A3-4256-9D9F-168BE6C0FFB0}"/>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85608258797876"/>
          <c:y val="3.2331300619488086E-2"/>
          <c:w val="0.5554669106425818"/>
          <c:h val="0.76074837541578821"/>
        </c:manualLayout>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A937-43EF-9F46-9E0940FC74B7}"/>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A937-43EF-9F46-9E0940FC74B7}"/>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A937-43EF-9F46-9E0940FC74B7}"/>
              </c:ext>
            </c:extLst>
          </c:dPt>
          <c:dLbls>
            <c:delete val="1"/>
          </c:dLbls>
          <c:cat>
            <c:numRef>
              <c:f>Sheet1!$A$2:$A$4</c:f>
              <c:numCache>
                <c:formatCode>General</c:formatCode>
                <c:ptCount val="3"/>
              </c:numCache>
            </c:num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6-A937-43EF-9F46-9E0940FC74B7}"/>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FC98-4E63-8DBB-F32BCCBE1D23}"/>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FC98-4E63-8DBB-F32BCCBE1D23}"/>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FC98-4E63-8DBB-F32BCCBE1D23}"/>
              </c:ext>
            </c:extLst>
          </c:dPt>
          <c:dLbls>
            <c:delete val="1"/>
          </c:dLbls>
          <c:cat>
            <c:numRef>
              <c:f>Sheet1!$A$2:$A$4</c:f>
              <c:numCache>
                <c:formatCode>General</c:formatCode>
                <c:ptCount val="3"/>
              </c:numCache>
            </c:numRef>
          </c:cat>
          <c:val>
            <c:numRef>
              <c:f>Sheet1!$B$2:$B$4</c:f>
              <c:numCache>
                <c:formatCode>General</c:formatCode>
                <c:ptCount val="3"/>
                <c:pt idx="0">
                  <c:v>15</c:v>
                </c:pt>
                <c:pt idx="1">
                  <c:v>5</c:v>
                </c:pt>
                <c:pt idx="2">
                  <c:v>75</c:v>
                </c:pt>
              </c:numCache>
            </c:numRef>
          </c:val>
          <c:extLst>
            <c:ext xmlns:c16="http://schemas.microsoft.com/office/drawing/2014/chart" uri="{C3380CC4-5D6E-409C-BE32-E72D297353CC}">
              <c16:uniqueId val="{00000006-FC98-4E63-8DBB-F32BCCBE1D23}"/>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AC4A-4046-BAA4-31A3E366BB12}"/>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AC4A-4046-BAA4-31A3E366BB12}"/>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AC4A-4046-BAA4-31A3E366BB12}"/>
              </c:ext>
            </c:extLst>
          </c:dPt>
          <c:dLbls>
            <c:delete val="1"/>
          </c:dLbls>
          <c:cat>
            <c:numRef>
              <c:f>Sheet1!$A$2:$A$4</c:f>
              <c:numCache>
                <c:formatCode>General</c:formatCode>
                <c:ptCount val="3"/>
              </c:numCache>
            </c:numRef>
          </c:cat>
          <c:val>
            <c:numRef>
              <c:f>Sheet1!$B$2:$B$4</c:f>
              <c:numCache>
                <c:formatCode>General</c:formatCode>
                <c:ptCount val="3"/>
                <c:pt idx="0">
                  <c:v>30</c:v>
                </c:pt>
                <c:pt idx="1">
                  <c:v>10</c:v>
                </c:pt>
                <c:pt idx="2">
                  <c:v>55</c:v>
                </c:pt>
              </c:numCache>
            </c:numRef>
          </c:val>
          <c:extLst>
            <c:ext xmlns:c16="http://schemas.microsoft.com/office/drawing/2014/chart" uri="{C3380CC4-5D6E-409C-BE32-E72D297353CC}">
              <c16:uniqueId val="{00000006-AC4A-4046-BAA4-31A3E366BB12}"/>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8A2C-4DEF-96A0-FBBCEC68DD7D}"/>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8A2C-4DEF-96A0-FBBCEC68DD7D}"/>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8A2C-4DEF-96A0-FBBCEC68DD7D}"/>
              </c:ext>
            </c:extLst>
          </c:dPt>
          <c:dLbls>
            <c:delete val="1"/>
          </c:dLbls>
          <c:cat>
            <c:numRef>
              <c:f>Sheet1!$A$2:$A$4</c:f>
              <c:numCache>
                <c:formatCode>General</c:formatCode>
                <c:ptCount val="3"/>
              </c:numCache>
            </c:numRef>
          </c:cat>
          <c:val>
            <c:numRef>
              <c:f>Sheet1!$B$2:$B$4</c:f>
              <c:numCache>
                <c:formatCode>General</c:formatCode>
                <c:ptCount val="3"/>
                <c:pt idx="0">
                  <c:v>65</c:v>
                </c:pt>
                <c:pt idx="1">
                  <c:v>15</c:v>
                </c:pt>
                <c:pt idx="2">
                  <c:v>25</c:v>
                </c:pt>
              </c:numCache>
            </c:numRef>
          </c:val>
          <c:extLst>
            <c:ext xmlns:c16="http://schemas.microsoft.com/office/drawing/2014/chart" uri="{C3380CC4-5D6E-409C-BE32-E72D297353CC}">
              <c16:uniqueId val="{00000006-8A2C-4DEF-96A0-FBBCEC68DD7D}"/>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9EBD-4F69-9D54-5708AF07F7B5}"/>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9EBD-4F69-9D54-5708AF07F7B5}"/>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9EBD-4F69-9D54-5708AF07F7B5}"/>
              </c:ext>
            </c:extLst>
          </c:dPt>
          <c:dLbls>
            <c:delete val="1"/>
          </c:dLbls>
          <c:cat>
            <c:numRef>
              <c:f>Sheet1!$A$2:$A$4</c:f>
              <c:numCache>
                <c:formatCode>General</c:formatCode>
                <c:ptCount val="3"/>
              </c:numCache>
            </c:numRef>
          </c:cat>
          <c:val>
            <c:numRef>
              <c:f>Sheet1!$B$2:$B$4</c:f>
              <c:numCache>
                <c:formatCode>General</c:formatCode>
                <c:ptCount val="3"/>
                <c:pt idx="0">
                  <c:v>33</c:v>
                </c:pt>
                <c:pt idx="1">
                  <c:v>33</c:v>
                </c:pt>
                <c:pt idx="2">
                  <c:v>34</c:v>
                </c:pt>
              </c:numCache>
            </c:numRef>
          </c:val>
          <c:extLst>
            <c:ext xmlns:c16="http://schemas.microsoft.com/office/drawing/2014/chart" uri="{C3380CC4-5D6E-409C-BE32-E72D297353CC}">
              <c16:uniqueId val="{00000006-9EBD-4F69-9D54-5708AF07F7B5}"/>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Employee Contribution</c:v>
                </c:pt>
              </c:strCache>
            </c:strRef>
          </c:tx>
          <c:spPr>
            <a:solidFill>
              <a:srgbClr val="D0271D"/>
            </a:solidFill>
            <a:ln>
              <a:noFill/>
            </a:ln>
            <a:effectLst/>
          </c:spPr>
          <c:invertIfNegative val="0"/>
          <c:cat>
            <c:strRef>
              <c:f>Sheet1!$A$2:$A$4</c:f>
              <c:strCache>
                <c:ptCount val="3"/>
                <c:pt idx="0">
                  <c:v>10 years</c:v>
                </c:pt>
                <c:pt idx="1">
                  <c:v>20 years</c:v>
                </c:pt>
                <c:pt idx="2">
                  <c:v>30 years</c:v>
                </c:pt>
              </c:strCache>
            </c:strRef>
          </c:cat>
          <c:val>
            <c:numRef>
              <c:f>Sheet1!$B$2:$B$4</c:f>
              <c:numCache>
                <c:formatCode>General</c:formatCode>
                <c:ptCount val="3"/>
                <c:pt idx="0">
                  <c:v>34142</c:v>
                </c:pt>
                <c:pt idx="1">
                  <c:v>96259</c:v>
                </c:pt>
                <c:pt idx="2">
                  <c:v>209274</c:v>
                </c:pt>
              </c:numCache>
            </c:numRef>
          </c:val>
          <c:extLst>
            <c:ext xmlns:c16="http://schemas.microsoft.com/office/drawing/2014/chart" uri="{C3380CC4-5D6E-409C-BE32-E72D297353CC}">
              <c16:uniqueId val="{00000000-B072-4FF3-BA3F-F62D4FC28AFD}"/>
            </c:ext>
          </c:extLst>
        </c:ser>
        <c:ser>
          <c:idx val="1"/>
          <c:order val="1"/>
          <c:tx>
            <c:strRef>
              <c:f>Sheet1!$C$1</c:f>
              <c:strCache>
                <c:ptCount val="1"/>
                <c:pt idx="0">
                  <c:v>Employer Match Contribution</c:v>
                </c:pt>
              </c:strCache>
            </c:strRef>
          </c:tx>
          <c:spPr>
            <a:solidFill>
              <a:srgbClr val="FFC2C2"/>
            </a:solidFill>
            <a:ln>
              <a:noFill/>
            </a:ln>
            <a:effectLst/>
          </c:spPr>
          <c:invertIfNegative val="0"/>
          <c:cat>
            <c:strRef>
              <c:f>Sheet1!$A$2:$A$4</c:f>
              <c:strCache>
                <c:ptCount val="3"/>
                <c:pt idx="0">
                  <c:v>10 years</c:v>
                </c:pt>
                <c:pt idx="1">
                  <c:v>20 years</c:v>
                </c:pt>
                <c:pt idx="2">
                  <c:v>30 years</c:v>
                </c:pt>
              </c:strCache>
            </c:strRef>
          </c:cat>
          <c:val>
            <c:numRef>
              <c:f>Sheet1!$C$2:$C$4</c:f>
              <c:numCache>
                <c:formatCode>General</c:formatCode>
                <c:ptCount val="3"/>
                <c:pt idx="0">
                  <c:v>27620</c:v>
                </c:pt>
                <c:pt idx="1">
                  <c:v>77872</c:v>
                </c:pt>
                <c:pt idx="2">
                  <c:v>169302</c:v>
                </c:pt>
              </c:numCache>
            </c:numRef>
          </c:val>
          <c:extLst>
            <c:ext xmlns:c16="http://schemas.microsoft.com/office/drawing/2014/chart" uri="{C3380CC4-5D6E-409C-BE32-E72D297353CC}">
              <c16:uniqueId val="{00000001-B072-4FF3-BA3F-F62D4FC28AFD}"/>
            </c:ext>
          </c:extLst>
        </c:ser>
        <c:dLbls>
          <c:showLegendKey val="0"/>
          <c:showVal val="0"/>
          <c:showCatName val="0"/>
          <c:showSerName val="0"/>
          <c:showPercent val="0"/>
          <c:showBubbleSize val="0"/>
        </c:dLbls>
        <c:gapWidth val="75"/>
        <c:overlap val="100"/>
        <c:axId val="517970111"/>
        <c:axId val="517955135"/>
      </c:barChart>
      <c:catAx>
        <c:axId val="517970111"/>
        <c:scaling>
          <c:orientation val="minMax"/>
        </c:scaling>
        <c:delete val="0"/>
        <c:axPos val="l"/>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ub Sans Text" pitchFamily="2" charset="0"/>
                <a:ea typeface="Taub Sans Text" pitchFamily="2" charset="0"/>
                <a:cs typeface="+mn-cs"/>
              </a:defRPr>
            </a:pPr>
            <a:endParaRPr lang="en-US"/>
          </a:p>
        </c:txPr>
        <c:crossAx val="517955135"/>
        <c:crosses val="autoZero"/>
        <c:auto val="1"/>
        <c:lblAlgn val="ctr"/>
        <c:lblOffset val="100"/>
        <c:noMultiLvlLbl val="0"/>
      </c:catAx>
      <c:valAx>
        <c:axId val="517955135"/>
        <c:scaling>
          <c:orientation val="minMax"/>
        </c:scaling>
        <c:delete val="0"/>
        <c:axPos val="b"/>
        <c:numFmt formatCode="&quot;$&quot;#,##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ub Sans Text" pitchFamily="2" charset="0"/>
                <a:ea typeface="Taub Sans Text" pitchFamily="2" charset="0"/>
                <a:cs typeface="+mn-cs"/>
              </a:defRPr>
            </a:pPr>
            <a:endParaRPr lang="en-US"/>
          </a:p>
        </c:txPr>
        <c:crossAx val="517970111"/>
        <c:crosses val="autoZero"/>
        <c:crossBetween val="between"/>
        <c:majorUnit val="5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$25/week</c:v>
                </c:pt>
              </c:strCache>
            </c:strRef>
          </c:tx>
          <c:spPr>
            <a:solidFill>
              <a:srgbClr val="D0271D"/>
            </a:solidFill>
            <a:ln>
              <a:noFill/>
            </a:ln>
            <a:effectLst/>
          </c:spPr>
          <c:invertIfNegative val="0"/>
          <c:cat>
            <c:strRef>
              <c:f>Sheet1!$A$2:$A$4</c:f>
              <c:strCache>
                <c:ptCount val="3"/>
                <c:pt idx="0">
                  <c:v>10 years</c:v>
                </c:pt>
                <c:pt idx="1">
                  <c:v>20 years</c:v>
                </c:pt>
                <c:pt idx="2">
                  <c:v>30 years</c:v>
                </c:pt>
              </c:strCache>
            </c:strRef>
          </c:cat>
          <c:val>
            <c:numRef>
              <c:f>Sheet1!$B$2:$B$4</c:f>
              <c:numCache>
                <c:formatCode>General</c:formatCode>
                <c:ptCount val="3"/>
                <c:pt idx="0">
                  <c:v>16430</c:v>
                </c:pt>
                <c:pt idx="1">
                  <c:v>46357</c:v>
                </c:pt>
                <c:pt idx="2">
                  <c:v>100868</c:v>
                </c:pt>
              </c:numCache>
            </c:numRef>
          </c:val>
          <c:extLst>
            <c:ext xmlns:c16="http://schemas.microsoft.com/office/drawing/2014/chart" uri="{C3380CC4-5D6E-409C-BE32-E72D297353CC}">
              <c16:uniqueId val="{00000000-8C1D-4976-BE00-ABFECB71053A}"/>
            </c:ext>
          </c:extLst>
        </c:ser>
        <c:ser>
          <c:idx val="1"/>
          <c:order val="1"/>
          <c:tx>
            <c:strRef>
              <c:f>Sheet1!$C$1</c:f>
              <c:strCache>
                <c:ptCount val="1"/>
                <c:pt idx="0">
                  <c:v>$50/week</c:v>
                </c:pt>
              </c:strCache>
            </c:strRef>
          </c:tx>
          <c:spPr>
            <a:solidFill>
              <a:srgbClr val="F2635D"/>
            </a:solidFill>
            <a:ln>
              <a:noFill/>
            </a:ln>
            <a:effectLst/>
          </c:spPr>
          <c:invertIfNegative val="0"/>
          <c:cat>
            <c:strRef>
              <c:f>Sheet1!$A$2:$A$4</c:f>
              <c:strCache>
                <c:ptCount val="3"/>
                <c:pt idx="0">
                  <c:v>10 years</c:v>
                </c:pt>
                <c:pt idx="1">
                  <c:v>20 years</c:v>
                </c:pt>
                <c:pt idx="2">
                  <c:v>30 years</c:v>
                </c:pt>
              </c:strCache>
            </c:strRef>
          </c:cat>
          <c:val>
            <c:numRef>
              <c:f>Sheet1!$C$2:$C$4</c:f>
              <c:numCache>
                <c:formatCode>General</c:formatCode>
                <c:ptCount val="3"/>
                <c:pt idx="0">
                  <c:v>32860</c:v>
                </c:pt>
                <c:pt idx="1">
                  <c:v>92713</c:v>
                </c:pt>
                <c:pt idx="2">
                  <c:v>201735</c:v>
                </c:pt>
              </c:numCache>
            </c:numRef>
          </c:val>
          <c:extLst>
            <c:ext xmlns:c16="http://schemas.microsoft.com/office/drawing/2014/chart" uri="{C3380CC4-5D6E-409C-BE32-E72D297353CC}">
              <c16:uniqueId val="{00000001-8C1D-4976-BE00-ABFECB71053A}"/>
            </c:ext>
          </c:extLst>
        </c:ser>
        <c:ser>
          <c:idx val="2"/>
          <c:order val="2"/>
          <c:tx>
            <c:strRef>
              <c:f>Sheet1!$D$1</c:f>
              <c:strCache>
                <c:ptCount val="1"/>
                <c:pt idx="0">
                  <c:v>$75/week</c:v>
                </c:pt>
              </c:strCache>
            </c:strRef>
          </c:tx>
          <c:spPr>
            <a:solidFill>
              <a:srgbClr val="FAC8BF"/>
            </a:solidFill>
            <a:ln>
              <a:noFill/>
            </a:ln>
            <a:effectLst/>
          </c:spPr>
          <c:invertIfNegative val="0"/>
          <c:cat>
            <c:strRef>
              <c:f>Sheet1!$A$2:$A$4</c:f>
              <c:strCache>
                <c:ptCount val="3"/>
                <c:pt idx="0">
                  <c:v>10 years</c:v>
                </c:pt>
                <c:pt idx="1">
                  <c:v>20 years</c:v>
                </c:pt>
                <c:pt idx="2">
                  <c:v>30 years</c:v>
                </c:pt>
              </c:strCache>
            </c:strRef>
          </c:cat>
          <c:val>
            <c:numRef>
              <c:f>Sheet1!$D$2:$D$4</c:f>
              <c:numCache>
                <c:formatCode>General</c:formatCode>
                <c:ptCount val="3"/>
                <c:pt idx="0">
                  <c:v>49290</c:v>
                </c:pt>
                <c:pt idx="1">
                  <c:v>139069</c:v>
                </c:pt>
                <c:pt idx="2">
                  <c:v>302602</c:v>
                </c:pt>
              </c:numCache>
            </c:numRef>
          </c:val>
          <c:extLst>
            <c:ext xmlns:c16="http://schemas.microsoft.com/office/drawing/2014/chart" uri="{C3380CC4-5D6E-409C-BE32-E72D297353CC}">
              <c16:uniqueId val="{00000002-8C1D-4976-BE00-ABFECB71053A}"/>
            </c:ext>
          </c:extLst>
        </c:ser>
        <c:dLbls>
          <c:showLegendKey val="0"/>
          <c:showVal val="0"/>
          <c:showCatName val="0"/>
          <c:showSerName val="0"/>
          <c:showPercent val="0"/>
          <c:showBubbleSize val="0"/>
        </c:dLbls>
        <c:gapWidth val="199"/>
        <c:axId val="711475423"/>
        <c:axId val="711474175"/>
      </c:barChart>
      <c:catAx>
        <c:axId val="711475423"/>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en-US"/>
          </a:p>
        </c:txPr>
        <c:crossAx val="711474175"/>
        <c:crosses val="autoZero"/>
        <c:auto val="1"/>
        <c:lblAlgn val="ctr"/>
        <c:lblOffset val="100"/>
        <c:noMultiLvlLbl val="0"/>
      </c:catAx>
      <c:valAx>
        <c:axId val="711474175"/>
        <c:scaling>
          <c:orientation val="minMax"/>
          <c:max val="325000"/>
          <c:min val="0"/>
        </c:scaling>
        <c:delete val="0"/>
        <c:axPos val="l"/>
        <c:numFmt formatCode="&quot;$&quot;#,##0" sourceLinked="0"/>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11475423"/>
        <c:crosses val="autoZero"/>
        <c:crossBetween val="between"/>
        <c:majorUnit val="40000"/>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67A9-8138-426D-902F-083F4CFF04FE}" type="datetimeFigureOut">
              <a:rPr lang="en-US" smtClean="0"/>
              <a:t>05/07/2026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E2FC1-9E7F-4550-8811-47200731BCB4}" type="slidenum">
              <a:rPr lang="en-US" smtClean="0"/>
              <a:t>‹#›</a:t>
            </a:fld>
            <a:endParaRPr lang="en-US"/>
          </a:p>
        </p:txBody>
      </p:sp>
    </p:spTree>
    <p:extLst>
      <p:ext uri="{BB962C8B-B14F-4D97-AF65-F5344CB8AC3E}">
        <p14:creationId xmlns:p14="http://schemas.microsoft.com/office/powerpoint/2010/main" val="237104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resents.voya.com/Content/Delivers/adp/video/adp_merger_enu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voya.com/tool/budget-calculator"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070615"/>
            <a:r>
              <a:rPr lang="en-US" altLang="en-US" sz="1200" dirty="0">
                <a:latin typeface="Arial" panose="020B0604020202020204" pitchFamily="34" charset="0"/>
                <a:cs typeface="Arial" panose="020B0604020202020204" pitchFamily="34" charset="0"/>
              </a:rPr>
              <a:t>Hello, my name is ______________  (a registered representative of Voya Financial Partners, LLC.) and I will be the host of this presentation.  I think we all realize that it has become our responsibility, more now than ever, to prepare for retirement.  To reach our goals, it is helpful to have a plan just like the ADP TotalSource Retirement Saving Plan, which is a 401(k) offered to you through your employer.</a:t>
            </a:r>
          </a:p>
          <a:p>
            <a:pPr defTabSz="2070615"/>
            <a:endParaRPr lang="en-US" altLang="en-US" sz="1200" dirty="0">
              <a:latin typeface="Arial" panose="020B0604020202020204" pitchFamily="34" charset="0"/>
              <a:cs typeface="Arial" panose="020B0604020202020204" pitchFamily="34" charset="0"/>
            </a:endParaRPr>
          </a:p>
          <a:p>
            <a:pPr defTabSz="2070615"/>
            <a:r>
              <a:rPr lang="en-US" altLang="en-US" sz="1200" dirty="0">
                <a:latin typeface="Arial" panose="020B0604020202020204" pitchFamily="34" charset="0"/>
                <a:cs typeface="Arial" panose="020B0604020202020204" pitchFamily="34" charset="0"/>
              </a:rPr>
              <a:t>This presentation will provide you will high level overview of this plan and should give you the information and education about your own account.  Now, while this presentation will cover a lot of material, some rules may be specific to your own employer, therefore a review of your employer’s Plan Highlights is suggested as well.   </a:t>
            </a:r>
          </a:p>
          <a:p>
            <a:endParaRPr lang="en-US" dirty="0"/>
          </a:p>
        </p:txBody>
      </p:sp>
      <p:sp>
        <p:nvSpPr>
          <p:cNvPr id="4" name="Slide Number Placeholder 3"/>
          <p:cNvSpPr>
            <a:spLocks noGrp="1"/>
          </p:cNvSpPr>
          <p:nvPr>
            <p:ph type="sldNum" sz="quarter" idx="5"/>
          </p:nvPr>
        </p:nvSpPr>
        <p:spPr/>
        <p:txBody>
          <a:bodyPr/>
          <a:lstStyle/>
          <a:p>
            <a:fld id="{C2389EA6-10CF-4B84-A1CD-EB157AC13D65}" type="slidenum">
              <a:rPr lang="en-US" smtClean="0"/>
              <a:t>1</a:t>
            </a:fld>
            <a:endParaRPr lang="en-US" dirty="0"/>
          </a:p>
        </p:txBody>
      </p:sp>
    </p:spTree>
    <p:extLst>
      <p:ext uri="{BB962C8B-B14F-4D97-AF65-F5344CB8AC3E}">
        <p14:creationId xmlns:p14="http://schemas.microsoft.com/office/powerpoint/2010/main" val="307859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Review Plan specific features by reviewing plan highlights.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10</a:t>
            </a:fld>
            <a:endParaRPr lang="en-US"/>
          </a:p>
        </p:txBody>
      </p:sp>
    </p:spTree>
    <p:extLst>
      <p:ext uri="{BB962C8B-B14F-4D97-AF65-F5344CB8AC3E}">
        <p14:creationId xmlns:p14="http://schemas.microsoft.com/office/powerpoint/2010/main" val="171489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cs typeface="Arial" panose="020B0604020202020204" pitchFamily="34" charset="0"/>
              </a:rPr>
              <a:t>Are you considering a rollover into</a:t>
            </a:r>
            <a:r>
              <a:rPr lang="en-US" altLang="en-US" sz="1200" baseline="0" dirty="0">
                <a:latin typeface="Arial" panose="020B0604020202020204" pitchFamily="34" charset="0"/>
                <a:cs typeface="Arial" panose="020B0604020202020204" pitchFamily="34" charset="0"/>
              </a:rPr>
              <a:t> the ADP TotalSource Plan as the Plan does accept rollovers</a:t>
            </a:r>
            <a:r>
              <a:rPr lang="en-US" altLang="en-US" sz="1200" dirty="0">
                <a:latin typeface="Arial" panose="020B0604020202020204" pitchFamily="34" charset="0"/>
                <a:cs typeface="Arial" panose="020B0604020202020204" pitchFamily="34" charset="0"/>
              </a:rPr>
              <a:t>?</a:t>
            </a:r>
            <a:r>
              <a:rPr lang="en-US" altLang="en-US" sz="1200" baseline="0" dirty="0">
                <a:latin typeface="Arial" panose="020B0604020202020204" pitchFamily="34" charset="0"/>
                <a:cs typeface="Arial" panose="020B0604020202020204" pitchFamily="34" charset="0"/>
              </a:rPr>
              <a:t>  It is important to review all of your options, including but not limited to:</a:t>
            </a:r>
          </a:p>
          <a:p>
            <a:pPr marL="176405" indent="-176405">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managing separate accounts versus account consolidation,</a:t>
            </a:r>
          </a:p>
          <a:p>
            <a:pPr marL="176405" indent="-176405">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fees</a:t>
            </a:r>
          </a:p>
          <a:p>
            <a:pPr marL="176405" indent="-176405">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investments offerings and </a:t>
            </a:r>
          </a:p>
          <a:p>
            <a:pPr marL="176405" indent="-176405">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available services.</a:t>
            </a:r>
            <a:endParaRPr lang="en-US" altLang="en-US" sz="1200" baseline="0" dirty="0">
              <a:latin typeface="Arial" panose="020B0604020202020204" pitchFamily="34" charset="0"/>
              <a:cs typeface="Arial" panose="020B0604020202020204" pitchFamily="34" charset="0"/>
            </a:endParaRP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You can find the step-by-step</a:t>
            </a:r>
            <a:r>
              <a:rPr lang="en-US" altLang="en-US" sz="1200" baseline="0" dirty="0">
                <a:latin typeface="Arial" panose="020B0604020202020204" pitchFamily="34" charset="0"/>
                <a:cs typeface="Arial" panose="020B0604020202020204" pitchFamily="34" charset="0"/>
              </a:rPr>
              <a:t> instructions and the form on the Participant Resources website, on the Forms section. You do not need a login or password to access this resource website.</a:t>
            </a:r>
            <a:endParaRPr lang="en-US" altLang="en-US" sz="1200" dirty="0">
              <a:latin typeface="Arial" panose="020B0604020202020204" pitchFamily="34" charset="0"/>
              <a:cs typeface="Arial" panose="020B0604020202020204" pitchFamily="34" charset="0"/>
            </a:endParaRPr>
          </a:p>
          <a:p>
            <a:endParaRPr lang="en-US" altLang="en-US" sz="1200" dirty="0">
              <a:latin typeface="Arial" panose="020B0604020202020204" pitchFamily="34" charset="0"/>
              <a:cs typeface="Arial" panose="020B0604020202020204" pitchFamily="34" charset="0"/>
            </a:endParaRPr>
          </a:p>
          <a:p>
            <a:r>
              <a:rPr lang="en-US" altLang="en-US" sz="1200" baseline="0" dirty="0">
                <a:latin typeface="Arial" panose="020B0604020202020204" pitchFamily="34" charset="0"/>
                <a:cs typeface="Arial" panose="020B0604020202020204" pitchFamily="34" charset="0"/>
              </a:rPr>
              <a:t>Also, if you need assistance, you can call the Voya customer service center and ask for help. </a:t>
            </a:r>
          </a:p>
          <a:p>
            <a:endParaRPr lang="en-US" altLang="en-US" sz="1200" baseline="0" dirty="0">
              <a:latin typeface="Arial" panose="020B0604020202020204" pitchFamily="34" charset="0"/>
              <a:cs typeface="Arial" panose="020B0604020202020204" pitchFamily="34" charset="0"/>
            </a:endParaRPr>
          </a:p>
          <a:p>
            <a:r>
              <a:rPr lang="en-US" altLang="en-US" sz="1200" baseline="0" dirty="0">
                <a:latin typeface="Arial" panose="020B0604020202020204" pitchFamily="34" charset="0"/>
                <a:cs typeface="Arial" panose="020B0604020202020204" pitchFamily="34" charset="0"/>
              </a:rPr>
              <a:t>Direct link - https://presents.voya.com/Content/Delivers/adp/presentationresources/adpts_rolloverform.pdf</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11</a:t>
            </a:fld>
            <a:endParaRPr lang="en-US"/>
          </a:p>
        </p:txBody>
      </p:sp>
    </p:spTree>
    <p:extLst>
      <p:ext uri="{BB962C8B-B14F-4D97-AF65-F5344CB8AC3E}">
        <p14:creationId xmlns:p14="http://schemas.microsoft.com/office/powerpoint/2010/main" val="131817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We</a:t>
            </a:r>
            <a:r>
              <a:rPr lang="en-US" sz="1200" baseline="0" dirty="0">
                <a:latin typeface="Arial" panose="020B0604020202020204" pitchFamily="34" charset="0"/>
                <a:cs typeface="Arial" panose="020B0604020202020204" pitchFamily="34" charset="0"/>
              </a:rPr>
              <a:t> will now discuss some basic investment concepts, the options available in the Plan, as well as options on how to choose your investments.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9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solidFill>
                  <a:schemeClr val="tx1"/>
                </a:solidFill>
                <a:latin typeface="Arial" panose="020B0604020202020204" pitchFamily="34" charset="0"/>
                <a:cs typeface="Arial" panose="020B0604020202020204" pitchFamily="34" charset="0"/>
              </a:rPr>
              <a:t>Believe it or not, much of investing can be boiled down to just three key elements. </a:t>
            </a:r>
          </a:p>
          <a:p>
            <a:pPr eaLnBrk="1" hangingPunct="1">
              <a:spcBef>
                <a:spcPct val="0"/>
              </a:spcBef>
            </a:pPr>
            <a:endParaRPr lang="en-US" altLang="en-US" sz="120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en-US" sz="1200" dirty="0">
                <a:solidFill>
                  <a:schemeClr val="tx1"/>
                </a:solidFill>
                <a:latin typeface="Arial" panose="020B0604020202020204" pitchFamily="34" charset="0"/>
                <a:cs typeface="Arial" panose="020B0604020202020204" pitchFamily="34" charset="0"/>
              </a:rPr>
              <a:t>First, are what are known as the asset classes.  Asset classes are things of value in the investing world and they each behave differently. Generally, there are three primary asset classes to focus on: stocks, bonds and </a:t>
            </a:r>
            <a:r>
              <a:rPr lang="en-US" sz="1200" dirty="0">
                <a:solidFill>
                  <a:schemeClr val="tx1"/>
                </a:solidFill>
                <a:latin typeface="Arial" panose="020B0604020202020204" pitchFamily="34" charset="0"/>
                <a:cs typeface="Arial" panose="020B0604020202020204" pitchFamily="34" charset="0"/>
              </a:rPr>
              <a:t>stable value investments. </a:t>
            </a:r>
          </a:p>
          <a:p>
            <a:pPr marL="171450" indent="-171450" eaLnBrk="1" hangingPunct="1">
              <a:spcBef>
                <a:spcPct val="0"/>
              </a:spcBef>
              <a:buFont typeface="Arial" panose="020B0604020202020204" pitchFamily="34" charset="0"/>
              <a:buChar char="•"/>
            </a:pPr>
            <a:r>
              <a:rPr lang="en-US" sz="1200" kern="1200" dirty="0">
                <a:solidFill>
                  <a:schemeClr val="tx1"/>
                </a:solidFill>
                <a:latin typeface="Arial" panose="020B0604020202020204" pitchFamily="34" charset="0"/>
                <a:cs typeface="Arial" panose="020B0604020202020204" pitchFamily="34" charset="0"/>
              </a:rPr>
              <a:t>Stocks are purchased shares of ownership in a publicly traded company. </a:t>
            </a:r>
          </a:p>
          <a:p>
            <a:pPr marL="171450" indent="-171450" defTabSz="483306">
              <a:buFont typeface="Arial" panose="020B0604020202020204" pitchFamily="34" charset="0"/>
              <a:buChar char="•"/>
              <a:defRPr/>
            </a:pPr>
            <a:r>
              <a:rPr lang="en-US" sz="1200" kern="1200" dirty="0">
                <a:solidFill>
                  <a:schemeClr val="tx1"/>
                </a:solidFill>
                <a:latin typeface="Arial" panose="020B0604020202020204" pitchFamily="34" charset="0"/>
                <a:cs typeface="Arial" panose="020B0604020202020204" pitchFamily="34" charset="0"/>
              </a:rPr>
              <a:t>Bonds are fixed income investments that represent I.O.U.s issued by governments, municipalities or corporations with the promise of a return of principal and interest.</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mj-ea"/>
                <a:cs typeface="Arial" panose="020B0604020202020204" pitchFamily="34" charset="0"/>
                <a:sym typeface="Taub Sans 050"/>
              </a:rPr>
              <a:t>A stable value investment is commonly an investment in a stable value fund or money market account. These investments are generally considered conservative and low risk.</a:t>
            </a:r>
          </a:p>
          <a:p>
            <a:pPr defTabSz="966612" fontAlgn="base">
              <a:spcBef>
                <a:spcPct val="0"/>
              </a:spcBef>
              <a:spcAft>
                <a:spcPct val="0"/>
              </a:spcAft>
              <a:defRPr/>
            </a:pPr>
            <a:endParaRPr lang="en-US" altLang="en-US" sz="1200" dirty="0">
              <a:latin typeface="Arial" panose="020B0604020202020204" pitchFamily="34" charset="0"/>
              <a:cs typeface="Arial" panose="020B0604020202020204" pitchFamily="34" charset="0"/>
            </a:endParaRPr>
          </a:p>
          <a:p>
            <a:pPr defTabSz="966612" fontAlgn="base">
              <a:spcBef>
                <a:spcPct val="0"/>
              </a:spcBef>
              <a:spcAft>
                <a:spcPct val="0"/>
              </a:spcAft>
              <a:defRPr/>
            </a:pPr>
            <a:r>
              <a:rPr lang="en-US" altLang="en-US" sz="1200" dirty="0">
                <a:latin typeface="Arial" panose="020B0604020202020204" pitchFamily="34" charset="0"/>
                <a:cs typeface="Arial" panose="020B0604020202020204" pitchFamily="34" charset="0"/>
              </a:rPr>
              <a:t>Most investment funds are made up of a variety of these asset classes. </a:t>
            </a:r>
          </a:p>
          <a:p>
            <a:pPr marL="171450" indent="-171450" algn="l" defTabSz="966612" rtl="0" fontAlgn="base">
              <a:spcBef>
                <a:spcPct val="0"/>
              </a:spcBef>
              <a:spcAft>
                <a:spcPct val="0"/>
              </a:spcAft>
              <a:buFont typeface="Wingdings" panose="05000000000000000000" pitchFamily="2" charset="2"/>
              <a:buChar char="§"/>
              <a:defRPr/>
            </a:pPr>
            <a:endParaRPr lang="en-US" altLang="en-US" sz="1200" dirty="0">
              <a:solidFill>
                <a:schemeClr val="tx1"/>
              </a:solidFill>
              <a:latin typeface="Arial" panose="020B0604020202020204" pitchFamily="34" charset="0"/>
              <a:cs typeface="Arial" panose="020B0604020202020204" pitchFamily="34" charset="0"/>
            </a:endParaRPr>
          </a:p>
          <a:p>
            <a:pPr algn="l" defTabSz="966612" rtl="0" fontAlgn="base">
              <a:spcBef>
                <a:spcPct val="0"/>
              </a:spcBef>
              <a:spcAft>
                <a:spcPct val="0"/>
              </a:spcAft>
              <a:defRPr/>
            </a:pPr>
            <a:r>
              <a:rPr lang="en-US" altLang="en-US" sz="1200" dirty="0">
                <a:solidFill>
                  <a:schemeClr val="tx1"/>
                </a:solidFill>
                <a:latin typeface="Arial" panose="020B0604020202020204" pitchFamily="34" charset="0"/>
                <a:cs typeface="Arial" panose="020B0604020202020204" pitchFamily="34" charset="0"/>
              </a:rPr>
              <a:t>The second concept is </a:t>
            </a:r>
            <a:r>
              <a:rPr lang="en-US" altLang="en-US" sz="1200" baseline="0" dirty="0">
                <a:solidFill>
                  <a:schemeClr val="tx1"/>
                </a:solidFill>
                <a:latin typeface="Arial" panose="020B0604020202020204" pitchFamily="34" charset="0"/>
                <a:cs typeface="Arial" panose="020B0604020202020204" pitchFamily="34" charset="0"/>
              </a:rPr>
              <a:t>risk tolerance and time horizon. </a:t>
            </a:r>
            <a:r>
              <a:rPr lang="en-US" altLang="en-US" sz="1200" dirty="0">
                <a:solidFill>
                  <a:schemeClr val="tx1"/>
                </a:solidFill>
                <a:latin typeface="Arial" panose="020B0604020202020204" pitchFamily="34" charset="0"/>
                <a:cs typeface="Arial" panose="020B0604020202020204" pitchFamily="34" charset="0"/>
              </a:rPr>
              <a:t>Your comfort level towards risk impacts your investment plan and the types of investments you choose.  And time horizon is just that – </a:t>
            </a:r>
            <a:r>
              <a:rPr lang="en-US" sz="1200" dirty="0">
                <a:solidFill>
                  <a:schemeClr val="tx1"/>
                </a:solidFill>
                <a:latin typeface="Arial" panose="020B0604020202020204" pitchFamily="34" charset="0"/>
                <a:cs typeface="Arial" panose="020B0604020202020204" pitchFamily="34" charset="0"/>
              </a:rPr>
              <a:t>the amount of time you have until you will need the money you are investing. </a:t>
            </a:r>
            <a:r>
              <a:rPr lang="en-US" altLang="en-US" sz="1200" dirty="0">
                <a:solidFill>
                  <a:schemeClr val="tx1"/>
                </a:solidFill>
                <a:latin typeface="Arial" panose="020B0604020202020204" pitchFamily="34" charset="0"/>
                <a:cs typeface="Arial" panose="020B0604020202020204" pitchFamily="34" charset="0"/>
              </a:rPr>
              <a:t>Time is an important consideration in how you invest.</a:t>
            </a:r>
          </a:p>
          <a:p>
            <a:pPr algn="l" defTabSz="966612" rtl="0" fontAlgn="base">
              <a:spcBef>
                <a:spcPct val="0"/>
              </a:spcBef>
              <a:spcAft>
                <a:spcPct val="0"/>
              </a:spcAft>
              <a:defRPr/>
            </a:pPr>
            <a:endParaRPr lang="en-US" altLang="en-US" sz="1200" dirty="0">
              <a:solidFill>
                <a:schemeClr val="tx1"/>
              </a:solidFill>
              <a:latin typeface="Arial" panose="020B0604020202020204" pitchFamily="34" charset="0"/>
              <a:cs typeface="Arial" panose="020B0604020202020204" pitchFamily="34" charset="0"/>
            </a:endParaRPr>
          </a:p>
          <a:p>
            <a:pPr algn="l" defTabSz="966612" rtl="0" fontAlgn="base">
              <a:spcBef>
                <a:spcPct val="0"/>
              </a:spcBef>
              <a:spcAft>
                <a:spcPct val="0"/>
              </a:spcAft>
              <a:defRPr/>
            </a:pPr>
            <a:r>
              <a:rPr lang="en-US" altLang="en-US" sz="1200" dirty="0">
                <a:solidFill>
                  <a:schemeClr val="tx1"/>
                </a:solidFill>
                <a:latin typeface="Arial" panose="020B0604020202020204" pitchFamily="34" charset="0"/>
                <a:cs typeface="Arial" panose="020B0604020202020204" pitchFamily="34" charset="0"/>
              </a:rPr>
              <a:t>And the third</a:t>
            </a:r>
            <a:r>
              <a:rPr lang="en-US" altLang="en-US" sz="1200" baseline="0" dirty="0">
                <a:solidFill>
                  <a:schemeClr val="tx1"/>
                </a:solidFill>
                <a:latin typeface="Arial" panose="020B0604020202020204" pitchFamily="34" charset="0"/>
                <a:cs typeface="Arial" panose="020B0604020202020204" pitchFamily="34" charset="0"/>
              </a:rPr>
              <a:t> is </a:t>
            </a:r>
            <a:r>
              <a:rPr lang="en-US" altLang="en-US" sz="1200" dirty="0">
                <a:solidFill>
                  <a:schemeClr val="tx1"/>
                </a:solidFill>
                <a:latin typeface="Arial" panose="020B0604020202020204" pitchFamily="34" charset="0"/>
                <a:cs typeface="Arial" panose="020B0604020202020204" pitchFamily="34" charset="0"/>
              </a:rPr>
              <a:t>asset allocation versus diversification. While s</a:t>
            </a:r>
            <a:r>
              <a:rPr lang="en-US" sz="1200" dirty="0">
                <a:solidFill>
                  <a:schemeClr val="tx1"/>
                </a:solidFill>
                <a:latin typeface="Arial" panose="020B0604020202020204" pitchFamily="34" charset="0"/>
                <a:cs typeface="Arial" panose="020B0604020202020204" pitchFamily="34" charset="0"/>
              </a:rPr>
              <a:t>ome investors think these terms mean the same thing there are differences. Understanding the </a:t>
            </a:r>
            <a:r>
              <a:rPr lang="en-US" sz="1200" dirty="0">
                <a:latin typeface="Arial" panose="020B0604020202020204" pitchFamily="34" charset="0"/>
                <a:cs typeface="Arial" panose="020B0604020202020204" pitchFamily="34" charset="0"/>
              </a:rPr>
              <a:t>differences can help you manage your investments.  </a:t>
            </a:r>
          </a:p>
          <a:p>
            <a:pPr algn="l" defTabSz="966612" rtl="0" fontAlgn="base">
              <a:spcBef>
                <a:spcPct val="0"/>
              </a:spcBef>
              <a:spcAft>
                <a:spcPct val="0"/>
              </a:spcAft>
              <a:defRPr/>
            </a:pPr>
            <a:endParaRPr lang="en-US" sz="1200" dirty="0">
              <a:solidFill>
                <a:schemeClr val="tx1"/>
              </a:solidFill>
              <a:latin typeface="Arial" panose="020B0604020202020204" pitchFamily="34" charset="0"/>
              <a:cs typeface="Arial" panose="020B0604020202020204" pitchFamily="34" charset="0"/>
            </a:endParaRPr>
          </a:p>
          <a:p>
            <a:pPr algn="l" defTabSz="966612" rtl="0" fontAlgn="base">
              <a:spcBef>
                <a:spcPct val="0"/>
              </a:spcBef>
              <a:spcAft>
                <a:spcPct val="0"/>
              </a:spcAft>
              <a:defRPr/>
            </a:pPr>
            <a:r>
              <a:rPr lang="en-US" sz="1200" dirty="0">
                <a:solidFill>
                  <a:schemeClr val="tx1"/>
                </a:solidFill>
                <a:latin typeface="Arial" panose="020B0604020202020204" pitchFamily="34" charset="0"/>
                <a:cs typeface="Arial" panose="020B0604020202020204" pitchFamily="34" charset="0"/>
              </a:rPr>
              <a:t>Let’s review these concepts a little bit more.</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13</a:t>
            </a:fld>
            <a:endParaRPr lang="en-US"/>
          </a:p>
        </p:txBody>
      </p:sp>
    </p:spTree>
    <p:extLst>
      <p:ext uri="{BB962C8B-B14F-4D97-AF65-F5344CB8AC3E}">
        <p14:creationId xmlns:p14="http://schemas.microsoft.com/office/powerpoint/2010/main" val="4095076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You ae looking the three primary asset classes discussed early.  However, you can now see how those asset classes can represent different types of investments.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How you spread your money </a:t>
            </a:r>
            <a:r>
              <a:rPr lang="en-US" altLang="en-US" sz="1200" b="1" dirty="0">
                <a:latin typeface="Arial" panose="020B0604020202020204" pitchFamily="34" charset="0"/>
                <a:cs typeface="Arial" panose="020B0604020202020204" pitchFamily="34" charset="0"/>
              </a:rPr>
              <a:t>across</a:t>
            </a:r>
            <a:r>
              <a:rPr lang="en-US" altLang="en-US" sz="1200" dirty="0">
                <a:latin typeface="Arial" panose="020B0604020202020204" pitchFamily="34" charset="0"/>
                <a:cs typeface="Arial" panose="020B0604020202020204" pitchFamily="34" charset="0"/>
              </a:rPr>
              <a:t> the investments </a:t>
            </a:r>
            <a:r>
              <a:rPr lang="en-US" altLang="en-US" sz="1200" b="1" dirty="0">
                <a:latin typeface="Arial" panose="020B0604020202020204" pitchFamily="34" charset="0"/>
                <a:cs typeface="Arial" panose="020B0604020202020204" pitchFamily="34" charset="0"/>
              </a:rPr>
              <a:t>within</a:t>
            </a:r>
            <a:r>
              <a:rPr lang="en-US" altLang="en-US" sz="1200" dirty="0">
                <a:latin typeface="Arial" panose="020B0604020202020204" pitchFamily="34" charset="0"/>
                <a:cs typeface="Arial" panose="020B0604020202020204" pitchFamily="34" charset="0"/>
              </a:rPr>
              <a:t> each of the asset classes is called diversification. When you diversify, you spread your risk.  Keep in mind that you are always at risk, no matter what you do, but with this approach you may reduce the likelihood that all your investments decline at once.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By investing in different industries, companies, sizes of companies, and countries within the stock asset class, for example, you improve the chances for growth because your savings won’t rely on any one stock. Within the bond and stable value asset class, you can invest in different types of bonds or cash-like instruments.</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Bear in mind that diversification does not guarantee a profit or protect against loss in a declining market.</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Your goal is to find the right mix of investments for your particular situation.  It largely depends on how much time you have and how you feel about risk.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endParaRPr lang="en-US" dirty="0">
              <a:latin typeface="Proxima Nova Rg"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14</a:t>
            </a:fld>
            <a:endParaRPr lang="en-US"/>
          </a:p>
        </p:txBody>
      </p:sp>
    </p:spTree>
    <p:extLst>
      <p:ext uri="{BB962C8B-B14F-4D97-AF65-F5344CB8AC3E}">
        <p14:creationId xmlns:p14="http://schemas.microsoft.com/office/powerpoint/2010/main" val="1676387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612" rtl="0" fontAlgn="base">
              <a:spcBef>
                <a:spcPct val="0"/>
              </a:spcBef>
              <a:spcAft>
                <a:spcPct val="0"/>
              </a:spcAft>
              <a:defRPr/>
            </a:pPr>
            <a:r>
              <a:rPr lang="en-US" altLang="en-US" sz="1200" dirty="0">
                <a:latin typeface="Arial" panose="020B0604020202020204" pitchFamily="34" charset="0"/>
                <a:cs typeface="Arial" panose="020B0604020202020204" pitchFamily="34" charset="0"/>
              </a:rPr>
              <a:t>With investing, it’s all about finding the right mix for your particular situation. How you divide your money among the “asset classes” is known as asset allocation, or your investment mix. In other words, what percentage of stocks will you have? Bonds? What percentage of</a:t>
            </a:r>
            <a:r>
              <a:rPr lang="en-US" altLang="en-US" sz="1200" baseline="0" dirty="0">
                <a:latin typeface="Arial" panose="020B0604020202020204" pitchFamily="34" charset="0"/>
                <a:cs typeface="Arial" panose="020B0604020202020204" pitchFamily="34" charset="0"/>
              </a:rPr>
              <a:t> stable value</a:t>
            </a:r>
            <a:r>
              <a:rPr lang="en-US" altLang="en-US" sz="1200" dirty="0">
                <a:latin typeface="Arial" panose="020B0604020202020204" pitchFamily="34" charset="0"/>
                <a:cs typeface="Arial" panose="020B0604020202020204" pitchFamily="34" charset="0"/>
              </a:rPr>
              <a:t>?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Let’s take a closer look at asset allocation and how much you might allocate to each asset class – depending on your age.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Someone who has more until retirement may have an asset allocation of:  60% stocks, 35% bonds and 5% stable value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And someone who has less time until retirement may have an asset allocation of: 5% stocks, 70% bonds and 25% stable value</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defTabSz="483306">
              <a:spcBef>
                <a:spcPct val="0"/>
              </a:spcBef>
              <a:defRPr/>
            </a:pPr>
            <a:r>
              <a:rPr lang="en-US" sz="1200" dirty="0">
                <a:latin typeface="Arial" panose="020B0604020202020204" pitchFamily="34" charset="0"/>
                <a:cs typeface="Arial" panose="020B0604020202020204" pitchFamily="34" charset="0"/>
              </a:rPr>
              <a:t>Properly managing your asset allocation and diversifying within those asset classes is an important strategy that is need to assist in achieving your goals at a risk level to which you are comfortable.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15</a:t>
            </a:fld>
            <a:endParaRPr lang="en-US"/>
          </a:p>
        </p:txBody>
      </p:sp>
    </p:spTree>
    <p:extLst>
      <p:ext uri="{BB962C8B-B14F-4D97-AF65-F5344CB8AC3E}">
        <p14:creationId xmlns:p14="http://schemas.microsoft.com/office/powerpoint/2010/main" val="1132733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Choosing a mix of investments that meets your timeline and your tolerance for risk can be complicated.  Therefore, if you are managing your investments yourself be sure to review from time to time.  However, there is an alternative to consider - target date funds.</a:t>
            </a:r>
          </a:p>
          <a:p>
            <a:endParaRPr 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If you are someone that does not feel comfortable making investment decisions or you don’t have the time or confidence in managing your own account, a</a:t>
            </a:r>
            <a:r>
              <a:rPr lang="en-US" altLang="en-US" sz="1200" baseline="0" dirty="0">
                <a:latin typeface="Arial" panose="020B0604020202020204" pitchFamily="34" charset="0"/>
                <a:cs typeface="Arial" panose="020B0604020202020204" pitchFamily="34" charset="0"/>
              </a:rPr>
              <a:t> target date fund</a:t>
            </a:r>
            <a:r>
              <a:rPr lang="en-US" altLang="en-US" sz="1200" dirty="0">
                <a:latin typeface="Arial" panose="020B0604020202020204" pitchFamily="34" charset="0"/>
                <a:cs typeface="Arial" panose="020B0604020202020204" pitchFamily="34" charset="0"/>
              </a:rPr>
              <a:t> may be the option for you.  These funds are a diversified collection of investments put together and managed for you and people like you, based on the year you expect to start using this money and for most people that would be retirement. If you were 40 in 2023 and planned on retiring at 65, that would mean you wanted to retire in the year of 2048.  With that goal in mind, you should consider the target date fund closest to that year.</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These funds are designed to invest at a risk level that is suitable given how close or far from retirement you are.  Also, as time passes these funds will automatically and gradually shift to become a more conservative investment.  </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It is also important to point out that you can use any of these funds you want regardless of your age.  You can choose more than one or in conjunction with any of the other investments in the Plan.  You also have the ability to move out of these investments at anytime.</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69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200" dirty="0">
                <a:latin typeface="Arial" panose="020B0604020202020204" pitchFamily="34" charset="0"/>
                <a:cs typeface="Arial" panose="020B0604020202020204" pitchFamily="34" charset="0"/>
              </a:rPr>
              <a:t>Now that we’ve reviewed some investment fundamentals, let’s talk about the options available to you in the ADP TotalSource Retirement Savings Plan.</a:t>
            </a:r>
          </a:p>
          <a:p>
            <a:pPr defTabSz="483306">
              <a:defRPr/>
            </a:pPr>
            <a:endParaRPr lang="en-US" sz="1200" dirty="0">
              <a:latin typeface="Arial" panose="020B0604020202020204" pitchFamily="34" charset="0"/>
              <a:cs typeface="Arial" panose="020B0604020202020204" pitchFamily="34" charset="0"/>
            </a:endParaRPr>
          </a:p>
          <a:p>
            <a:pPr defTabSz="483306">
              <a:defRPr/>
            </a:pPr>
            <a:r>
              <a:rPr lang="en-US" sz="1200" dirty="0">
                <a:latin typeface="Arial" panose="020B0604020202020204" pitchFamily="34" charset="0"/>
                <a:cs typeface="Arial" panose="020B0604020202020204" pitchFamily="34" charset="0"/>
              </a:rPr>
              <a:t>Since everyone has a different approach to investing, the Plan offers four options to fit your level of experience, knowledge, and interest. </a:t>
            </a:r>
          </a:p>
          <a:p>
            <a:pPr defTabSz="483306">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With the Guide Me option, you choose a Target Date fund and then let the fund do the investment work for you. Each Target Date fund is a pre-diversified mix of investments, managed by a professional fund manager, who automatically adjusts the risk and return exposure of the fund as you get closer to retirement.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Get There Myself option provides you with all of the Plan’s core funds to choose from. These include stock, bond, and stable value investments. You pick the funds you want to invest in and create a strategy that you think will best fit your time horizon and risk tolerance.  Then you manage your portfolio of funds over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like getting savings and investment advice tailored to your personal situation, Voya Retirement Advisors, powered by Edelman Financial Engines, provides you with two levels of service – Online Advice and Professional Management.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confident with an independent approach to actively managing your retirement assets you’ve invested in the Plan, then the Self-Directed Brokerage Account option may be right for you. A Self-Directed Brokerage Account is designed for the experienced investor who wants to independently and actively manage an even greater choice of investments and is willing to pay additional fees and accept full responsibility for researching, selecting, monitoring and managing their investments. For more information on this option, please review the </a:t>
            </a:r>
            <a:r>
              <a:rPr lang="en-US" sz="1200" b="0" i="0" kern="1200" dirty="0">
                <a:solidFill>
                  <a:schemeClr val="tx1"/>
                </a:solidFill>
                <a:effectLst/>
                <a:latin typeface="Arial" panose="020B0604020202020204" pitchFamily="34" charset="0"/>
                <a:cs typeface="Arial" panose="020B0604020202020204" pitchFamily="34" charset="0"/>
              </a:rPr>
              <a:t>Self-Directed Brokerage Account Participant Guide – it’s a detailed guide that walks you through self-directed brokerage accounts;</a:t>
            </a:r>
            <a:r>
              <a:rPr lang="en-US" sz="1200" b="0" i="0" kern="1200" baseline="0" dirty="0">
                <a:solidFill>
                  <a:schemeClr val="tx1"/>
                </a:solidFill>
                <a:effectLst/>
                <a:latin typeface="Arial" panose="020B0604020202020204" pitchFamily="34" charset="0"/>
                <a:cs typeface="Arial" panose="020B0604020202020204" pitchFamily="34" charset="0"/>
              </a:rPr>
              <a:t> and it can be found on the Participant Resources website.</a:t>
            </a:r>
            <a:endParaRPr lang="en-US" sz="1200" b="0" i="0" kern="1200" dirty="0">
              <a:solidFill>
                <a:schemeClr val="tx1"/>
              </a:solidFill>
              <a:effectLst/>
              <a:latin typeface="Arial" panose="020B0604020202020204" pitchFamily="34" charset="0"/>
              <a:cs typeface="Arial" panose="020B0604020202020204" pitchFamily="34" charset="0"/>
            </a:endParaRPr>
          </a:p>
          <a:p>
            <a:pPr defTabSz="483306">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For more information about the funds, including historical performance, fund fact sheets, and more, go to the Plan website and select the Investments &amp; Research tab. You should read all fund information made available to you before making any investment decisions.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17</a:t>
            </a:fld>
            <a:endParaRPr lang="en-US"/>
          </a:p>
        </p:txBody>
      </p:sp>
    </p:spTree>
    <p:extLst>
      <p:ext uri="{BB962C8B-B14F-4D97-AF65-F5344CB8AC3E}">
        <p14:creationId xmlns:p14="http://schemas.microsoft.com/office/powerpoint/2010/main" val="249934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j-ea"/>
                <a:cs typeface="Arial" panose="020B0604020202020204" pitchFamily="34" charset="0"/>
                <a:sym typeface="Taub Sans 050"/>
              </a:rPr>
              <a:t>Here</a:t>
            </a:r>
            <a:r>
              <a:rPr lang="en-US" sz="1200" baseline="0" dirty="0">
                <a:effectLst/>
                <a:latin typeface="Arial" panose="020B0604020202020204" pitchFamily="34" charset="0"/>
                <a:ea typeface="+mj-ea"/>
                <a:cs typeface="Arial" panose="020B0604020202020204" pitchFamily="34" charset="0"/>
                <a:sym typeface="Taub Sans 050"/>
              </a:rPr>
              <a:t> are the target date fund options available to you in the ADP TotalSource Retirement Savings Plan.  </a:t>
            </a:r>
            <a:endParaRPr lang="en-US" sz="1200" dirty="0">
              <a:effectLst/>
              <a:latin typeface="Arial" panose="020B0604020202020204" pitchFamily="34" charset="0"/>
              <a:ea typeface="+mj-ea"/>
              <a:cs typeface="Arial" panose="020B0604020202020204" pitchFamily="34" charset="0"/>
              <a:sym typeface="Taub Sans 05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mj-ea"/>
              <a:cs typeface="Arial" panose="020B0604020202020204" pitchFamily="34" charset="0"/>
              <a:sym typeface="Taub Sans 050"/>
            </a:endParaRPr>
          </a:p>
          <a:p>
            <a:pPr marL="0" marR="0" lvl="0" indent="0" defTabSz="45720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ea typeface="+mj-ea"/>
                <a:cs typeface="Arial" panose="020B0604020202020204" pitchFamily="34" charset="0"/>
                <a:sym typeface="Taub Sans 050"/>
              </a:rPr>
              <a:t>For more information about these options, including historical performance, fund fact sheets, and more, go to the Plan website and select the Fund Information menu. You should read all fund information made available to you before investing.</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18</a:t>
            </a:fld>
            <a:endParaRPr lang="en-US"/>
          </a:p>
        </p:txBody>
      </p:sp>
    </p:spTree>
    <p:extLst>
      <p:ext uri="{BB962C8B-B14F-4D97-AF65-F5344CB8AC3E}">
        <p14:creationId xmlns:p14="http://schemas.microsoft.com/office/powerpoint/2010/main" val="3343536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556" defTabSz="966511">
              <a:spcBef>
                <a:spcPts val="634"/>
              </a:spcBef>
              <a:buClr>
                <a:schemeClr val="accent2"/>
              </a:buClr>
              <a:defRPr/>
            </a:pPr>
            <a:r>
              <a:rPr lang="en-US" altLang="en-US" sz="1200" dirty="0">
                <a:latin typeface="Arial" panose="020B0604020202020204" pitchFamily="34" charset="0"/>
                <a:cs typeface="Arial" panose="020B0604020202020204" pitchFamily="34" charset="0"/>
              </a:rPr>
              <a:t>Before we begin, please take a moment to read this important disclosure. </a:t>
            </a:r>
          </a:p>
          <a:p>
            <a:pPr indent="-228556" defTabSz="966511">
              <a:spcBef>
                <a:spcPts val="634"/>
              </a:spcBef>
              <a:buClr>
                <a:schemeClr val="accent2"/>
              </a:buClr>
              <a:defRPr/>
            </a:pPr>
            <a:endParaRPr lang="en-US" altLang="en-US" sz="1200" dirty="0">
              <a:latin typeface="Arial" panose="020B0604020202020204" pitchFamily="34" charset="0"/>
              <a:cs typeface="Arial" panose="020B0604020202020204" pitchFamily="34" charset="0"/>
            </a:endParaRPr>
          </a:p>
          <a:p>
            <a:pPr indent="-228556" defTabSz="966511">
              <a:spcBef>
                <a:spcPts val="634"/>
              </a:spcBef>
              <a:buClr>
                <a:schemeClr val="accent2"/>
              </a:buClr>
              <a:defRPr/>
            </a:pPr>
            <a:r>
              <a:rPr lang="en-US" altLang="en-US" sz="1200" dirty="0">
                <a:latin typeface="Arial" panose="020B0604020202020204" pitchFamily="34" charset="0"/>
                <a:cs typeface="Arial" panose="020B0604020202020204" pitchFamily="34" charset="0"/>
              </a:rPr>
              <a:t>Registered representative and retirement educational seminars are provided by Voya Financial Partners, LLC (VFP). These educational seminars are provided to you as a supplemental service to your plan sponsor as part of the Plan Administrative services provided by Voya Institutional Plan Services, LLC. The information contained herein should not be construed as (i) an offer to sell or solicitation of an offer to buy any security or (ii) a recommendation as to the advisability of investing in, purchasing or selling any security. You should contact your investment representative (or advisor), attorney, accountant or tax advisor, with regard to your individual situation prior to implementing a retirement plan strategy.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19</a:t>
            </a:fld>
            <a:endParaRPr lang="en-US"/>
          </a:p>
        </p:txBody>
      </p:sp>
    </p:spTree>
    <p:extLst>
      <p:ext uri="{BB962C8B-B14F-4D97-AF65-F5344CB8AC3E}">
        <p14:creationId xmlns:p14="http://schemas.microsoft.com/office/powerpoint/2010/main" val="296373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556" defTabSz="966511">
              <a:spcBef>
                <a:spcPts val="634"/>
              </a:spcBef>
              <a:buClr>
                <a:schemeClr val="accent2"/>
              </a:buClr>
              <a:defRPr/>
            </a:pPr>
            <a:r>
              <a:rPr lang="en-US" altLang="en-US" sz="1200" dirty="0">
                <a:latin typeface="Arial" panose="020B0604020202020204" pitchFamily="34" charset="0"/>
                <a:cs typeface="Arial" panose="020B0604020202020204" pitchFamily="34" charset="0"/>
              </a:rPr>
              <a:t>Before we begin, please take a moment to read this important disclosure. </a:t>
            </a:r>
          </a:p>
          <a:p>
            <a:pPr indent="-228556" defTabSz="966511">
              <a:spcBef>
                <a:spcPts val="634"/>
              </a:spcBef>
              <a:buClr>
                <a:schemeClr val="accent2"/>
              </a:buClr>
              <a:defRPr/>
            </a:pPr>
            <a:endParaRPr lang="en-US" altLang="en-US" sz="1200" dirty="0">
              <a:latin typeface="Arial" panose="020B0604020202020204" pitchFamily="34" charset="0"/>
              <a:cs typeface="Arial" panose="020B0604020202020204" pitchFamily="34" charset="0"/>
            </a:endParaRPr>
          </a:p>
          <a:p>
            <a:pPr indent="-228556" defTabSz="966511">
              <a:spcBef>
                <a:spcPts val="634"/>
              </a:spcBef>
              <a:buClr>
                <a:schemeClr val="accent2"/>
              </a:buClr>
              <a:defRPr/>
            </a:pPr>
            <a:r>
              <a:rPr lang="en-US" altLang="en-US" sz="1200" dirty="0">
                <a:latin typeface="Arial" panose="020B0604020202020204" pitchFamily="34" charset="0"/>
                <a:cs typeface="Arial" panose="020B0604020202020204" pitchFamily="34" charset="0"/>
              </a:rPr>
              <a:t>Registered representative and retirement educational seminars are provided by Voya Financial Partners, LLC (VFP). These educational seminars are provided to you as a supplemental service to your plan sponsor as part of the Plan Administrative services provided by Voya Institutional Plan Services, LLC. The information contained herein should not be construed as (i) an offer to sell or solicitation of an offer to buy any security or (ii) a recommendation as to the advisability of investing in, purchasing or selling any security. You should contact your investment representative (or advisor), attorney, accountant or tax advisor, with regard to your individual situation prior to implementing a retirement plan strategy.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a:t>
            </a:fld>
            <a:endParaRPr lang="en-US"/>
          </a:p>
        </p:txBody>
      </p:sp>
    </p:spTree>
    <p:extLst>
      <p:ext uri="{BB962C8B-B14F-4D97-AF65-F5344CB8AC3E}">
        <p14:creationId xmlns:p14="http://schemas.microsoft.com/office/powerpoint/2010/main" val="2555341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j-ea"/>
                <a:cs typeface="Arial" panose="020B0604020202020204" pitchFamily="34" charset="0"/>
                <a:sym typeface="Taub Sans 050"/>
              </a:rPr>
              <a:t>Here</a:t>
            </a:r>
            <a:r>
              <a:rPr lang="en-US" sz="1200" baseline="0" dirty="0">
                <a:effectLst/>
                <a:latin typeface="Arial" panose="020B0604020202020204" pitchFamily="34" charset="0"/>
                <a:ea typeface="+mj-ea"/>
                <a:cs typeface="Arial" panose="020B0604020202020204" pitchFamily="34" charset="0"/>
                <a:sym typeface="Taub Sans 050"/>
              </a:rPr>
              <a:t> are the individual fund options available to you in the ADP TotalSource Retirement Savings Plan.  </a:t>
            </a:r>
            <a:endParaRPr lang="en-US" sz="1200" dirty="0">
              <a:effectLst/>
              <a:latin typeface="Arial" panose="020B0604020202020204" pitchFamily="34" charset="0"/>
              <a:ea typeface="+mj-ea"/>
              <a:cs typeface="Arial" panose="020B0604020202020204" pitchFamily="34" charset="0"/>
              <a:sym typeface="Taub Sans 05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mj-ea"/>
              <a:cs typeface="Arial" panose="020B0604020202020204" pitchFamily="34" charset="0"/>
              <a:sym typeface="Taub Sans 050"/>
            </a:endParaRPr>
          </a:p>
          <a:p>
            <a:pPr marL="0" marR="0" lvl="0" indent="0" defTabSz="45720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ea typeface="+mj-ea"/>
                <a:cs typeface="Arial" panose="020B0604020202020204" pitchFamily="34" charset="0"/>
                <a:sym typeface="Taub Sans 050"/>
              </a:rPr>
              <a:t>For more information about these options, including historical performance, fund fact sheets, and more, go to the Plan website and select the Fund Information menu. You should read all fund information made available to you before investing.</a:t>
            </a:r>
          </a:p>
          <a:p>
            <a:endParaRPr lang="en-US" dirty="0">
              <a:latin typeface="Proxima Nova Rg"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20</a:t>
            </a:fld>
            <a:endParaRPr lang="en-US"/>
          </a:p>
        </p:txBody>
      </p:sp>
    </p:spTree>
    <p:extLst>
      <p:ext uri="{BB962C8B-B14F-4D97-AF65-F5344CB8AC3E}">
        <p14:creationId xmlns:p14="http://schemas.microsoft.com/office/powerpoint/2010/main" val="4014305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Arial" panose="020B0604020202020204" pitchFamily="34" charset="0"/>
                <a:cs typeface="Arial" panose="020B0604020202020204" pitchFamily="34" charset="0"/>
              </a:rPr>
              <a:t>I mentioned a minute</a:t>
            </a:r>
            <a:r>
              <a:rPr lang="en-US" sz="1200" baseline="0" dirty="0">
                <a:latin typeface="Arial" panose="020B0604020202020204" pitchFamily="34" charset="0"/>
                <a:cs typeface="Arial" panose="020B0604020202020204" pitchFamily="34" charset="0"/>
              </a:rPr>
              <a:t> ago that y</a:t>
            </a:r>
            <a:r>
              <a:rPr lang="en-US" sz="1200" dirty="0">
                <a:latin typeface="Arial" panose="020B0604020202020204" pitchFamily="34" charset="0"/>
                <a:cs typeface="Arial" panose="020B0604020202020204" pitchFamily="34" charset="0"/>
              </a:rPr>
              <a:t>our Plan gives you access to investment advisory services offered through Voya Retirement Advisors, LLC (VRA) and powered by Edelman</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Financial Engines.  The service:</a:t>
            </a:r>
          </a:p>
          <a:p>
            <a:pPr marL="283196" indent="-283196">
              <a:buFont typeface="Arial" pitchFamily="34" charset="0"/>
              <a:buChar char="•"/>
              <a:defRPr/>
            </a:pPr>
            <a:r>
              <a:rPr lang="en-US" sz="1200" dirty="0">
                <a:latin typeface="Arial" panose="020B0604020202020204" pitchFamily="34" charset="0"/>
                <a:cs typeface="Arial" panose="020B0604020202020204" pitchFamily="34" charset="0"/>
              </a:rPr>
              <a:t>Will provide you with a realistic forecast of your chance of reaching your</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retirement income goals, </a:t>
            </a:r>
          </a:p>
          <a:p>
            <a:pPr marL="283196" indent="-283196">
              <a:buFont typeface="Arial" pitchFamily="34" charset="0"/>
              <a:buChar char="•"/>
              <a:defRPr/>
            </a:pPr>
            <a:r>
              <a:rPr lang="en-US" sz="1200" dirty="0">
                <a:latin typeface="Arial" panose="020B0604020202020204" pitchFamily="34" charset="0"/>
                <a:cs typeface="Arial" panose="020B0604020202020204" pitchFamily="34" charset="0"/>
              </a:rPr>
              <a:t>And  will provide specific savings and fund recommendations to help improve your chance of potentially reaching your goals</a:t>
            </a:r>
          </a:p>
          <a:p>
            <a:pPr marL="283196" indent="-283196">
              <a:buFont typeface="Arial" pitchFamily="34" charset="0"/>
              <a:buChar char="•"/>
              <a:defRPr/>
            </a:pPr>
            <a:endParaRPr lang="en-US" sz="1200" dirty="0">
              <a:latin typeface="Arial" panose="020B0604020202020204" pitchFamily="34" charset="0"/>
              <a:cs typeface="Arial" panose="020B0604020202020204" pitchFamily="34" charset="0"/>
            </a:endParaRPr>
          </a:p>
          <a:p>
            <a:pPr>
              <a:spcBef>
                <a:spcPts val="634"/>
              </a:spcBef>
              <a:defRPr/>
            </a:pPr>
            <a:r>
              <a:rPr lang="en-US" sz="1200" dirty="0">
                <a:latin typeface="Arial" panose="020B0604020202020204" pitchFamily="34" charset="0"/>
                <a:ea typeface="ヒラギノ角ゴ Pro W3"/>
                <a:cs typeface="Arial" panose="020B0604020202020204" pitchFamily="34" charset="0"/>
              </a:rPr>
              <a:t>Online Advice is a web-based service for investors seeking advice to help make their own decisions. Based on users input, the Online Advice</a:t>
            </a:r>
            <a:r>
              <a:rPr lang="en-US" sz="1200" baseline="0" dirty="0">
                <a:latin typeface="Arial" panose="020B0604020202020204" pitchFamily="34" charset="0"/>
                <a:ea typeface="ヒラギノ角ゴ Pro W3"/>
                <a:cs typeface="Arial" panose="020B0604020202020204" pitchFamily="34" charset="0"/>
              </a:rPr>
              <a:t> tool</a:t>
            </a:r>
            <a:r>
              <a:rPr lang="en-US" sz="1200" dirty="0">
                <a:latin typeface="Arial" panose="020B0604020202020204" pitchFamily="34" charset="0"/>
                <a:ea typeface="ヒラギノ角ゴ Pro W3"/>
                <a:cs typeface="Arial" panose="020B0604020202020204" pitchFamily="34" charset="0"/>
              </a:rPr>
              <a:t> will display a retirement forecast of their current choices, investment and saving recommendations and is available to all Plan participants at no additional cost.</a:t>
            </a:r>
          </a:p>
          <a:p>
            <a:pPr marL="283196" indent="-283196">
              <a:buFont typeface="Arial" pitchFamily="34" charset="0"/>
              <a:buChar char="•"/>
              <a:defRPr/>
            </a:pPr>
            <a:endParaRPr lang="en-US" sz="1200" dirty="0">
              <a:latin typeface="Arial" panose="020B0604020202020204" pitchFamily="34" charset="0"/>
              <a:cs typeface="Arial" panose="020B0604020202020204" pitchFamily="34" charset="0"/>
            </a:endParaRPr>
          </a:p>
          <a:p>
            <a:pPr>
              <a:spcBef>
                <a:spcPts val="634"/>
              </a:spcBef>
              <a:defRPr/>
            </a:pPr>
            <a:r>
              <a:rPr lang="en-US" sz="1200" dirty="0">
                <a:latin typeface="Arial" panose="020B0604020202020204" pitchFamily="34" charset="0"/>
                <a:ea typeface="ヒラギノ角ゴ Pro W3"/>
                <a:cs typeface="Arial" panose="020B0604020202020204" pitchFamily="34" charset="0"/>
              </a:rPr>
              <a:t>Professional Management is a service designed for the investor, who would rather have investment professionals pro-actively manage their retirement savings Plan.  The service will provide ongoing assessments of your progress, automatic updates to keep you on target, it will personalize your profile and provide periodic account optimization and progress reports.  Ongoing delivery of this service does require a monthly fee.</a:t>
            </a:r>
          </a:p>
          <a:p>
            <a:pPr>
              <a:spcBef>
                <a:spcPts val="634"/>
              </a:spcBef>
              <a:defRPr/>
            </a:pPr>
            <a:endParaRPr lang="en-US" sz="1200" dirty="0">
              <a:latin typeface="Arial" panose="020B0604020202020204" pitchFamily="34" charset="0"/>
              <a:ea typeface="ヒラギノ角ゴ Pro W3"/>
              <a:cs typeface="Arial" panose="020B0604020202020204" pitchFamily="34" charset="0"/>
            </a:endParaRPr>
          </a:p>
          <a:p>
            <a:pPr defTabSz="966511">
              <a:spcBef>
                <a:spcPts val="634"/>
              </a:spcBef>
              <a:defRPr/>
            </a:pPr>
            <a:r>
              <a:rPr lang="en-US" sz="1200" dirty="0">
                <a:latin typeface="Arial" panose="020B0604020202020204" pitchFamily="34" charset="0"/>
                <a:cs typeface="Arial" panose="020B0604020202020204" pitchFamily="34" charset="0"/>
              </a:rPr>
              <a:t>IMPORTANT: Forecasts regarding the likelihood of various retirement income and/or investment outcomes are hypothetical in nature, do not reflect actual results (including investment results) and are not guarantees of future results. Results may vary with each use and over time.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70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Please take a moment to review this important disclosure relating to advisory services.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22</a:t>
            </a:fld>
            <a:endParaRPr lang="en-US"/>
          </a:p>
        </p:txBody>
      </p:sp>
    </p:spTree>
    <p:extLst>
      <p:ext uri="{BB962C8B-B14F-4D97-AF65-F5344CB8AC3E}">
        <p14:creationId xmlns:p14="http://schemas.microsoft.com/office/powerpoint/2010/main" val="2251196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To continue your investment education, visit your investment education resource site.  On this page you can view:</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Investment</a:t>
            </a:r>
            <a:r>
              <a:rPr lang="en-US" sz="1200" baseline="0" dirty="0">
                <a:latin typeface="Arial" panose="020B0604020202020204" pitchFamily="34" charset="0"/>
                <a:cs typeface="Arial" panose="020B0604020202020204" pitchFamily="34" charset="0"/>
              </a:rPr>
              <a:t> e</a:t>
            </a:r>
            <a:r>
              <a:rPr lang="en-US" sz="1200" dirty="0">
                <a:latin typeface="Arial" panose="020B0604020202020204" pitchFamily="34" charset="0"/>
                <a:cs typeface="Arial" panose="020B0604020202020204" pitchFamily="34" charset="0"/>
              </a:rPr>
              <a:t>ducational</a:t>
            </a:r>
            <a:r>
              <a:rPr lang="en-US" sz="1200" baseline="0" dirty="0">
                <a:latin typeface="Arial" panose="020B0604020202020204" pitchFamily="34" charset="0"/>
                <a:cs typeface="Arial" panose="020B0604020202020204" pitchFamily="34" charset="0"/>
              </a:rPr>
              <a:t> videos,</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Fund fact sheets,</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Self-directed brokerage information and</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Fee disclosure.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Direct link:  https://presents.voya.com/Content/Delivers/adp/fund-information.php</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6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ADP TotalSource and Voya offer many tools and </a:t>
            </a:r>
            <a:r>
              <a:rPr lang="en-US" sz="1200" baseline="0" dirty="0">
                <a:latin typeface="Arial" panose="020B0604020202020204" pitchFamily="34" charset="0"/>
                <a:cs typeface="Arial" panose="020B0604020202020204" pitchFamily="34" charset="0"/>
              </a:rPr>
              <a:t>resources that can assist you in managing your Plan account. Let’s go over a few of them.</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649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Arial" pitchFamily="34" charset="0"/>
              <a:buNone/>
              <a:defRPr/>
            </a:pPr>
            <a:r>
              <a:rPr lang="en-US" sz="1200" kern="0" dirty="0">
                <a:latin typeface="Arial" panose="020B0604020202020204" pitchFamily="34" charset="0"/>
                <a:cs typeface="Arial" panose="020B0604020202020204" pitchFamily="34" charset="0"/>
              </a:rPr>
              <a:t>A big part of your relationship with the ADP TotalSource Retirement Savings Plan is how you will be able to manage your account on an ongoing basis.  We will give you access to your account three different ways, online, through a</a:t>
            </a:r>
            <a:r>
              <a:rPr lang="en-US" sz="1200" dirty="0">
                <a:latin typeface="Arial" panose="020B0604020202020204" pitchFamily="34" charset="0"/>
                <a:cs typeface="Arial" panose="020B0604020202020204" pitchFamily="34" charset="0"/>
              </a:rPr>
              <a:t> mobile device, or over the telephone.  </a:t>
            </a:r>
          </a:p>
          <a:p>
            <a:pPr>
              <a:buClr>
                <a:srgbClr val="FF0000"/>
              </a:buClr>
              <a:buFont typeface="Arial" pitchFamily="34" charset="0"/>
              <a:buNone/>
              <a:defRPr/>
            </a:pPr>
            <a:endParaRPr lang="en-US" sz="1200" kern="0" dirty="0">
              <a:latin typeface="Arial" panose="020B0604020202020204" pitchFamily="34" charset="0"/>
              <a:cs typeface="Arial" panose="020B0604020202020204" pitchFamily="34" charset="0"/>
            </a:endParaRPr>
          </a:p>
          <a:p>
            <a:pPr>
              <a:buClr>
                <a:srgbClr val="FF0000"/>
              </a:buClr>
              <a:buFont typeface="Arial" pitchFamily="34" charset="0"/>
              <a:buNone/>
              <a:defRPr/>
            </a:pPr>
            <a:r>
              <a:rPr lang="en-US" sz="1200" kern="0" dirty="0">
                <a:latin typeface="Arial" panose="020B0604020202020204" pitchFamily="34" charset="0"/>
                <a:cs typeface="Arial" panose="020B0604020202020204" pitchFamily="34" charset="0"/>
              </a:rPr>
              <a:t>Through your mobile device you can utilize the Voya</a:t>
            </a:r>
            <a:r>
              <a:rPr lang="en-US" sz="1200" kern="0" baseline="0" dirty="0">
                <a:latin typeface="Arial" panose="020B0604020202020204" pitchFamily="34" charset="0"/>
                <a:cs typeface="Arial" panose="020B0604020202020204" pitchFamily="34" charset="0"/>
              </a:rPr>
              <a:t> Retire App or the ADP Mobile Solutions App </a:t>
            </a:r>
            <a:r>
              <a:rPr lang="en-US" sz="1200" kern="0" dirty="0">
                <a:latin typeface="Arial" panose="020B0604020202020204" pitchFamily="34" charset="0"/>
                <a:cs typeface="Arial" panose="020B0604020202020204" pitchFamily="34" charset="0"/>
              </a:rPr>
              <a:t>which will not only give you your account balance but will provide you functionality, such as changing your contribution or investments. </a:t>
            </a:r>
          </a:p>
          <a:p>
            <a:pPr>
              <a:buClr>
                <a:srgbClr val="FF0000"/>
              </a:buClr>
              <a:buFont typeface="Arial" pitchFamily="34" charset="0"/>
              <a:buNone/>
              <a:defRPr/>
            </a:pPr>
            <a:endParaRPr lang="en-US" sz="1200" kern="0" dirty="0">
              <a:latin typeface="Arial" panose="020B0604020202020204" pitchFamily="34" charset="0"/>
              <a:cs typeface="Arial" panose="020B0604020202020204" pitchFamily="34" charset="0"/>
            </a:endParaRPr>
          </a:p>
          <a:p>
            <a:pPr>
              <a:buClr>
                <a:srgbClr val="FF0000"/>
              </a:buClr>
              <a:buFont typeface="Arial" pitchFamily="34" charset="0"/>
              <a:buNone/>
              <a:defRPr/>
            </a:pPr>
            <a:r>
              <a:rPr lang="en-US" sz="1200" kern="0" dirty="0">
                <a:latin typeface="Arial" panose="020B0604020202020204" pitchFamily="34" charset="0"/>
                <a:cs typeface="Arial" panose="020B0604020202020204" pitchFamily="34" charset="0"/>
              </a:rPr>
              <a:t>Access your account through the web by visiting </a:t>
            </a:r>
            <a:r>
              <a:rPr lang="en-US" sz="1200" dirty="0">
                <a:latin typeface="Arial" panose="020B0604020202020204" pitchFamily="34" charset="0"/>
                <a:cs typeface="Arial" panose="020B0604020202020204" pitchFamily="34" charset="0"/>
              </a:rPr>
              <a:t>adptotalsource.voya.com.</a:t>
            </a:r>
            <a:r>
              <a:rPr lang="en-US" sz="1200" baseline="0" dirty="0">
                <a:latin typeface="Arial" panose="020B0604020202020204" pitchFamily="34" charset="0"/>
                <a:cs typeface="Arial" panose="020B0604020202020204" pitchFamily="34" charset="0"/>
              </a:rPr>
              <a:t>  For initial access you will need your social security number and the Voya provided password.</a:t>
            </a:r>
            <a:r>
              <a:rPr lang="en-US" sz="1200" dirty="0">
                <a:latin typeface="Arial" panose="020B0604020202020204" pitchFamily="34" charset="0"/>
                <a:cs typeface="Arial" panose="020B0604020202020204" pitchFamily="34" charset="0"/>
              </a:rPr>
              <a:t> </a:t>
            </a:r>
          </a:p>
          <a:p>
            <a:pPr>
              <a:buClr>
                <a:srgbClr val="FF0000"/>
              </a:buClr>
              <a:buFont typeface="Arial" pitchFamily="34" charset="0"/>
              <a:buNone/>
              <a:defRPr/>
            </a:pPr>
            <a:endParaRPr lang="en-US" sz="1200" kern="0" dirty="0">
              <a:latin typeface="Arial" panose="020B0604020202020204" pitchFamily="34" charset="0"/>
              <a:cs typeface="Arial" panose="020B0604020202020204" pitchFamily="34" charset="0"/>
            </a:endParaRPr>
          </a:p>
          <a:p>
            <a:pPr>
              <a:buClr>
                <a:srgbClr val="FF0000"/>
              </a:buClr>
              <a:buFont typeface="Arial" pitchFamily="34" charset="0"/>
              <a:buNone/>
              <a:defRPr/>
            </a:pPr>
            <a:r>
              <a:rPr lang="en-US" sz="1200" kern="0" dirty="0">
                <a:latin typeface="Arial" panose="020B0604020202020204" pitchFamily="34" charset="0"/>
                <a:cs typeface="Arial" panose="020B0604020202020204" pitchFamily="34" charset="0"/>
              </a:rPr>
              <a:t>And of course you have telephone access.  Dial 855-646-7549 to access your account 24 hours a day, 7 days a week through an automated line or if you prefer to speak with a customer service associate, call between the hours of 8am and 8pm Eastern Time, Monday through Friday excluding stock market holidays.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25</a:t>
            </a:fld>
            <a:endParaRPr lang="en-US"/>
          </a:p>
        </p:txBody>
      </p:sp>
    </p:spTree>
    <p:extLst>
      <p:ext uri="{BB962C8B-B14F-4D97-AF65-F5344CB8AC3E}">
        <p14:creationId xmlns:p14="http://schemas.microsoft.com/office/powerpoint/2010/main" val="263027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1"/>
                </a:solidFill>
                <a:latin typeface="Arial" panose="020B0604020202020204" pitchFamily="34" charset="0"/>
                <a:cs typeface="Arial" panose="020B0604020202020204" pitchFamily="34" charset="0"/>
              </a:rPr>
              <a:t>Voya prides itself</a:t>
            </a:r>
            <a:r>
              <a:rPr lang="en-US" altLang="en-US" sz="1200" baseline="0" dirty="0">
                <a:solidFill>
                  <a:schemeClr val="tx1"/>
                </a:solidFill>
                <a:latin typeface="Arial" panose="020B0604020202020204" pitchFamily="34" charset="0"/>
                <a:cs typeface="Arial" panose="020B0604020202020204" pitchFamily="34" charset="0"/>
              </a:rPr>
              <a:t> on offering innovative tools and resources to help participants.  </a:t>
            </a:r>
          </a:p>
          <a:p>
            <a:endParaRPr lang="en-US" altLang="en-US" sz="1200" dirty="0">
              <a:solidFill>
                <a:schemeClr val="tx1"/>
              </a:solidFill>
              <a:latin typeface="Arial" panose="020B0604020202020204" pitchFamily="34" charset="0"/>
              <a:cs typeface="Arial" panose="020B0604020202020204" pitchFamily="34" charset="0"/>
            </a:endParaRPr>
          </a:p>
          <a:p>
            <a:r>
              <a:rPr lang="en-US" altLang="en-US" sz="1200" dirty="0" err="1">
                <a:solidFill>
                  <a:schemeClr val="tx1"/>
                </a:solidFill>
                <a:latin typeface="Arial" panose="020B0604020202020204" pitchFamily="34" charset="0"/>
                <a:cs typeface="Arial" panose="020B0604020202020204" pitchFamily="34" charset="0"/>
              </a:rPr>
              <a:t>myOrangeMoney</a:t>
            </a:r>
            <a:r>
              <a:rPr lang="en-US" altLang="en-US" sz="1200" baseline="300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panose="020B0604020202020204" pitchFamily="34" charset="0"/>
                <a:cs typeface="Arial" panose="020B0604020202020204" pitchFamily="34" charset="0"/>
              </a:rPr>
              <a:t> is </a:t>
            </a:r>
            <a:r>
              <a:rPr lang="en-US" sz="1200" dirty="0">
                <a:solidFill>
                  <a:schemeClr val="tx1"/>
                </a:solidFill>
                <a:latin typeface="Arial" panose="020B0604020202020204" pitchFamily="34" charset="0"/>
                <a:cs typeface="Arial" panose="020B0604020202020204" pitchFamily="34" charset="0"/>
              </a:rPr>
              <a:t>an interactive educational</a:t>
            </a:r>
            <a:r>
              <a:rPr lang="en-US" sz="1200" baseline="0" dirty="0">
                <a:solidFill>
                  <a:schemeClr val="tx1"/>
                </a:solidFill>
                <a:latin typeface="Arial" panose="020B0604020202020204" pitchFamily="34" charset="0"/>
                <a:cs typeface="Arial" panose="020B0604020202020204" pitchFamily="34" charset="0"/>
              </a:rPr>
              <a:t> online</a:t>
            </a:r>
            <a:r>
              <a:rPr lang="en-US" sz="1200" dirty="0">
                <a:solidFill>
                  <a:schemeClr val="tx1"/>
                </a:solidFill>
                <a:latin typeface="Arial" panose="020B0604020202020204" pitchFamily="34" charset="0"/>
                <a:cs typeface="Arial" panose="020B0604020202020204" pitchFamily="34" charset="0"/>
              </a:rPr>
              <a:t> experience that </a:t>
            </a:r>
            <a:r>
              <a:rPr lang="en-US" sz="1200" dirty="0">
                <a:latin typeface="Arial" pitchFamily="34" charset="0"/>
                <a:cs typeface="Arial" pitchFamily="34" charset="0"/>
              </a:rPr>
              <a:t>enables you to visualize and better understand — as soon as you enroll online in the Plan — how the decisions you make with your current retirement assets may translate into potential monthly income in retirement.</a:t>
            </a:r>
          </a:p>
          <a:p>
            <a:endParaRPr lang="en-US" sz="1200" dirty="0">
              <a:latin typeface="Arial" pitchFamily="34" charset="0"/>
              <a:cs typeface="Arial" pitchFamily="34" charset="0"/>
            </a:endParaRPr>
          </a:p>
          <a:p>
            <a:r>
              <a:rPr lang="en-US" sz="1200" b="1" i="1" dirty="0">
                <a:latin typeface="Arial" pitchFamily="34" charset="0"/>
                <a:cs typeface="Arial" pitchFamily="34" charset="0"/>
              </a:rPr>
              <a:t>[Educator direction – if an animated demo experience is desired use the available </a:t>
            </a:r>
            <a:r>
              <a:rPr lang="en-US" sz="1200" b="1" i="1" dirty="0" err="1">
                <a:latin typeface="Arial" pitchFamily="34" charset="0"/>
                <a:cs typeface="Arial" pitchFamily="34" charset="0"/>
              </a:rPr>
              <a:t>pWeb</a:t>
            </a:r>
            <a:r>
              <a:rPr lang="en-US" sz="1200" b="1" i="1" dirty="0">
                <a:latin typeface="Arial" pitchFamily="34" charset="0"/>
                <a:cs typeface="Arial" pitchFamily="34" charset="0"/>
              </a:rPr>
              <a:t> demo]</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71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Financial Wellness is a guided education experience.  This</a:t>
            </a:r>
            <a:r>
              <a:rPr lang="en-US" altLang="en-US" sz="1200" dirty="0">
                <a:latin typeface="Arial" panose="020B0604020202020204" pitchFamily="34" charset="0"/>
                <a:cs typeface="Arial" panose="020B0604020202020204" pitchFamily="34" charset="0"/>
              </a:rPr>
              <a:t> r</a:t>
            </a:r>
            <a:r>
              <a:rPr lang="en-US" sz="1200" dirty="0">
                <a:latin typeface="Arial" panose="020B0604020202020204" pitchFamily="34" charset="0"/>
                <a:cs typeface="Arial" panose="020B0604020202020204" pitchFamily="34" charset="0"/>
              </a:rPr>
              <a:t>esource center is a centralized home for all educational materials.  Take</a:t>
            </a:r>
            <a:r>
              <a:rPr lang="en-US" sz="1200" baseline="0" dirty="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 brief Financial Wellness Assessment that’s used to score an individual’s financial health across the 6 pillars: protection, spending &amp; saving, emergency funds, retirement, debt and other goals.  This all leads to the creation of a personalized Financial Wellness dashboard.</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27</a:t>
            </a:fld>
            <a:endParaRPr lang="en-US"/>
          </a:p>
        </p:txBody>
      </p:sp>
    </p:spTree>
    <p:extLst>
      <p:ext uri="{BB962C8B-B14F-4D97-AF65-F5344CB8AC3E}">
        <p14:creationId xmlns:p14="http://schemas.microsoft.com/office/powerpoint/2010/main" val="210280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you are looking for more resources to help you – visit Voya</a:t>
            </a:r>
            <a:r>
              <a:rPr lang="en-US" sz="1200" baseline="0" dirty="0">
                <a:latin typeface="Arial" panose="020B0604020202020204" pitchFamily="34" charset="0"/>
                <a:cs typeface="Arial" panose="020B0604020202020204" pitchFamily="34" charset="0"/>
              </a:rPr>
              <a:t> Learn. There, you’ll have access to our library of live and on demand education on a variety of financial wellness topics including</a:t>
            </a:r>
            <a:r>
              <a:rPr lang="en-US" sz="1200" b="0" baseline="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Retirement planning,</a:t>
            </a:r>
            <a:r>
              <a:rPr lang="en-US" sz="1200" b="0" baseline="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Investing,</a:t>
            </a:r>
            <a:r>
              <a:rPr lang="en-US" sz="1200" b="0" baseline="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Healthcare expenses and considerations,</a:t>
            </a:r>
            <a:r>
              <a:rPr lang="en-US" sz="1200" b="0" baseline="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Government programs, Personal finance and Protection from the unexpected.</a:t>
            </a:r>
            <a:r>
              <a:rPr lang="en-US" sz="1200" b="0" baseline="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28</a:t>
            </a:fld>
            <a:endParaRPr lang="en-US"/>
          </a:p>
        </p:txBody>
      </p:sp>
    </p:spTree>
    <p:extLst>
      <p:ext uri="{BB962C8B-B14F-4D97-AF65-F5344CB8AC3E}">
        <p14:creationId xmlns:p14="http://schemas.microsoft.com/office/powerpoint/2010/main" val="230799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you have questions or would like to act, please use the plan resources available to you.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29</a:t>
            </a:fld>
            <a:endParaRPr lang="en-US"/>
          </a:p>
        </p:txBody>
      </p:sp>
    </p:spTree>
    <p:extLst>
      <p:ext uri="{BB962C8B-B14F-4D97-AF65-F5344CB8AC3E}">
        <p14:creationId xmlns:p14="http://schemas.microsoft.com/office/powerpoint/2010/main" val="225729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charset="0"/>
                <a:cs typeface="Arial" charset="0"/>
              </a:rPr>
              <a:t>To understand your retirement plan, you should put some thought behind why you need it and develop a strategy on how to use it.  Having a plan may increase the likelihood of reaching your goals.  Before you make your elections today or in the future, think about the impact those elections could have both today and in the future.  </a:t>
            </a:r>
          </a:p>
          <a:p>
            <a:pPr eaLnBrk="1" hangingPunct="1"/>
            <a:endParaRPr lang="en-US" altLang="en-US" sz="1200" dirty="0">
              <a:latin typeface="Arial" charset="0"/>
              <a:cs typeface="Arial" charset="0"/>
            </a:endParaRPr>
          </a:p>
          <a:p>
            <a:pPr eaLnBrk="1" hangingPunct="1"/>
            <a:r>
              <a:rPr lang="en-US" altLang="en-US" sz="1200" dirty="0">
                <a:latin typeface="Arial" charset="0"/>
                <a:cs typeface="Arial" charset="0"/>
              </a:rPr>
              <a:t>Your strategy should include:</a:t>
            </a:r>
          </a:p>
          <a:p>
            <a:pPr marL="171442" indent="-171442">
              <a:buFont typeface="Arial" panose="020B0604020202020204" pitchFamily="34" charset="0"/>
              <a:buChar char="•"/>
            </a:pPr>
            <a:r>
              <a:rPr lang="en-US" altLang="en-US" sz="1200" dirty="0">
                <a:latin typeface="Arial" charset="0"/>
                <a:cs typeface="Arial" charset="0"/>
              </a:rPr>
              <a:t>Establishing your retirement goals,</a:t>
            </a:r>
          </a:p>
          <a:p>
            <a:pPr marL="171442" indent="-171442">
              <a:buFont typeface="Arial" panose="020B0604020202020204" pitchFamily="34" charset="0"/>
              <a:buChar char="•"/>
            </a:pPr>
            <a:r>
              <a:rPr lang="en-US" altLang="en-US" sz="1200" dirty="0">
                <a:latin typeface="Arial" charset="0"/>
                <a:cs typeface="Arial" charset="0"/>
              </a:rPr>
              <a:t>Determining how to save,</a:t>
            </a:r>
          </a:p>
          <a:p>
            <a:pPr marL="171442" indent="-171442">
              <a:buFont typeface="Arial" panose="020B0604020202020204" pitchFamily="34" charset="0"/>
              <a:buChar char="•"/>
            </a:pPr>
            <a:r>
              <a:rPr lang="en-US" altLang="en-US" sz="1200" dirty="0">
                <a:latin typeface="Arial" charset="0"/>
                <a:cs typeface="Arial" charset="0"/>
              </a:rPr>
              <a:t>Choosing your investments, and</a:t>
            </a:r>
          </a:p>
          <a:p>
            <a:pPr marL="171442" indent="-171442">
              <a:buFont typeface="Arial" panose="020B0604020202020204" pitchFamily="34" charset="0"/>
              <a:buChar char="•"/>
            </a:pPr>
            <a:r>
              <a:rPr lang="en-US" altLang="en-US" sz="1200" dirty="0">
                <a:latin typeface="Arial" charset="0"/>
                <a:cs typeface="Arial" charset="0"/>
              </a:rPr>
              <a:t>Using the resources</a:t>
            </a:r>
            <a:r>
              <a:rPr lang="en-US" altLang="en-US" sz="1200" baseline="0" dirty="0">
                <a:latin typeface="Arial" charset="0"/>
                <a:cs typeface="Arial" charset="0"/>
              </a:rPr>
              <a:t> available to you.</a:t>
            </a:r>
          </a:p>
          <a:p>
            <a:pPr eaLnBrk="1" hangingPunct="1"/>
            <a:endParaRPr lang="en-US" altLang="en-US" sz="1200" dirty="0">
              <a:latin typeface="Arial" charset="0"/>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dirty="0">
                <a:latin typeface="Arial" charset="0"/>
                <a:cs typeface="Arial" charset="0"/>
              </a:rPr>
              <a:t>Some of you may already feel confident with your choices while others may need more help.  </a:t>
            </a:r>
          </a:p>
          <a:p>
            <a:pPr eaLnBrk="1" hangingPunct="1"/>
            <a:endParaRPr lang="en-US" altLang="en-US" sz="1200" dirty="0">
              <a:latin typeface="Arial" charset="0"/>
              <a:cs typeface="Arial" charset="0"/>
            </a:endParaRPr>
          </a:p>
          <a:p>
            <a:pPr eaLnBrk="1" hangingPunct="1"/>
            <a:r>
              <a:rPr lang="en-US" altLang="en-US" sz="1200" dirty="0">
                <a:latin typeface="Arial" charset="0"/>
                <a:cs typeface="Arial" charset="0"/>
              </a:rPr>
              <a:t>Either way, I will tell you what you need to know and if needed, I will point you in the direction of those that can help.</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a:t>
            </a:fld>
            <a:endParaRPr lang="en-US"/>
          </a:p>
        </p:txBody>
      </p:sp>
    </p:spTree>
    <p:extLst>
      <p:ext uri="{BB962C8B-B14F-4D97-AF65-F5344CB8AC3E}">
        <p14:creationId xmlns:p14="http://schemas.microsoft.com/office/powerpoint/2010/main" val="3661649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401(k) like the ADP TotalSource Retirement Savings Plan can be an important benefit to help you save to potentially secure your financial future.  As you walk along, your retirement income is a journey…know that the ADP TotalSource</a:t>
            </a:r>
            <a:r>
              <a:rPr lang="en-US" sz="1200" baseline="50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Retirement Savings Plan is with you every step of the way.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Thank you for your attention.  I hope we </a:t>
            </a:r>
            <a:r>
              <a:rPr lang="en-US" sz="1200" kern="1200" dirty="0">
                <a:solidFill>
                  <a:schemeClr val="tx1"/>
                </a:solidFill>
                <a:latin typeface="Arial" panose="020B0604020202020204" pitchFamily="34" charset="0"/>
                <a:cs typeface="Arial" panose="020B0604020202020204" pitchFamily="34" charset="0"/>
              </a:rPr>
              <a:t>helped you better understand</a:t>
            </a:r>
            <a:r>
              <a:rPr lang="en-US" sz="1200" kern="1200" baseline="0" dirty="0">
                <a:solidFill>
                  <a:schemeClr val="tx1"/>
                </a:solidFill>
                <a:latin typeface="Arial" panose="020B0604020202020204" pitchFamily="34" charset="0"/>
                <a:cs typeface="Arial" panose="020B0604020202020204" pitchFamily="34" charset="0"/>
              </a:rPr>
              <a:t> </a:t>
            </a:r>
            <a:r>
              <a:rPr lang="en-US" sz="1200" kern="1200" dirty="0">
                <a:solidFill>
                  <a:schemeClr val="tx1"/>
                </a:solidFill>
                <a:latin typeface="Arial" panose="020B0604020202020204" pitchFamily="34" charset="0"/>
                <a:cs typeface="Arial" panose="020B0604020202020204" pitchFamily="34" charset="0"/>
              </a:rPr>
              <a:t>this benefit offered by ADP</a:t>
            </a:r>
            <a:r>
              <a:rPr lang="en-US" sz="1200" kern="1200" baseline="0" dirty="0">
                <a:solidFill>
                  <a:schemeClr val="tx1"/>
                </a:solidFill>
                <a:latin typeface="Arial" panose="020B0604020202020204" pitchFamily="34" charset="0"/>
                <a:cs typeface="Arial" panose="020B0604020202020204" pitchFamily="34" charset="0"/>
              </a:rPr>
              <a:t> TotalSource.</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741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Today’s workshop was designed to provide you with fundamental information on retirement planning and to outline other sources of information to assist you in managing your personal finances</a:t>
            </a:r>
          </a:p>
          <a:p>
            <a:pPr marL="182880" indent="-18288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This presentation does not constitute legal, investment or financial advice of any kind</a:t>
            </a:r>
          </a:p>
          <a:p>
            <a:pPr marL="182880" indent="-18288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Please consult your own financial, legal and/or tax advisors for such advice</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31</a:t>
            </a:fld>
            <a:endParaRPr lang="en-US"/>
          </a:p>
        </p:txBody>
      </p:sp>
    </p:spTree>
    <p:extLst>
      <p:ext uri="{BB962C8B-B14F-4D97-AF65-F5344CB8AC3E}">
        <p14:creationId xmlns:p14="http://schemas.microsoft.com/office/powerpoint/2010/main" val="2848444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743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latin typeface="Arial" charset="0"/>
                <a:cs typeface="Arial" charset="0"/>
              </a:rPr>
              <a:t>[NOTE: Only to be shown when hosting a meeting for a new client]</a:t>
            </a:r>
          </a:p>
          <a:p>
            <a:pPr eaLnBrk="1" hangingPunct="1"/>
            <a:endParaRPr lang="en-US" altLang="en-US" sz="1200" b="1" dirty="0">
              <a:latin typeface="Arial" charset="0"/>
              <a:cs typeface="Arial" charset="0"/>
            </a:endParaRPr>
          </a:p>
          <a:p>
            <a:pPr eaLnBrk="1" hangingPunct="1"/>
            <a:r>
              <a:rPr lang="en-US" altLang="en-US" sz="1200" dirty="0">
                <a:latin typeface="Arial" panose="020B0604020202020204" pitchFamily="34" charset="0"/>
                <a:cs typeface="Arial" panose="020B0604020202020204" pitchFamily="34" charset="0"/>
              </a:rPr>
              <a:t>Understanding what occurs prior to you plan going live is important to your planning.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Approximately 30 days before your plan goes live Enrollment information delivered which includes among other things Important documents and Educational content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Approximately 2 weeks before your plan goes live you can begin to access your account and act.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On your effective day – Your ADP TotalSource Retirement Savings Plan is live!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Be aware </a:t>
            </a:r>
            <a:r>
              <a:rPr lang="en-US" altLang="en-US" sz="1200" dirty="0">
                <a:solidFill>
                  <a:schemeClr val="tx1"/>
                </a:solidFill>
                <a:latin typeface="Arial" panose="020B0604020202020204" pitchFamily="34" charset="0"/>
                <a:cs typeface="Arial" panose="020B0604020202020204" pitchFamily="34" charset="0"/>
              </a:rPr>
              <a:t>timeframes listed are designed to provide an example of our most common onboarding processes.  Each situation can vary and in some instances timeframes can be significantly different than the example seen in this illustration.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sz="1100" dirty="0">
              <a:latin typeface="+mn-lt"/>
            </a:endParaRPr>
          </a:p>
          <a:p>
            <a:endParaRPr lang="en-US" altLang="en-US" b="1" dirty="0">
              <a:latin typeface="Arial" charset="0"/>
              <a:cs typeface="Arial" charset="0"/>
            </a:endParaRPr>
          </a:p>
          <a:p>
            <a:pPr eaLnBrk="1" hangingPunct="1"/>
            <a:endParaRPr lang="en-US" altLang="en-US" dirty="0">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33</a:t>
            </a:fld>
            <a:endParaRPr lang="en-US"/>
          </a:p>
        </p:txBody>
      </p:sp>
    </p:spTree>
    <p:extLst>
      <p:ext uri="{BB962C8B-B14F-4D97-AF65-F5344CB8AC3E}">
        <p14:creationId xmlns:p14="http://schemas.microsoft.com/office/powerpoint/2010/main" val="3411680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[Merger Review OPTION</a:t>
            </a:r>
            <a:r>
              <a:rPr lang="en-US" sz="1200" b="1" baseline="0" dirty="0">
                <a:latin typeface="Arial" panose="020B0604020202020204" pitchFamily="34" charset="0"/>
                <a:cs typeface="Arial" panose="020B0604020202020204" pitchFamily="34" charset="0"/>
              </a:rPr>
              <a:t> 1 – Play video]</a:t>
            </a:r>
            <a:endParaRPr lang="en-US" sz="1200" b="0" baseline="0" dirty="0">
              <a:latin typeface="Arial" panose="020B0604020202020204" pitchFamily="34" charset="0"/>
              <a:cs typeface="Arial" panose="020B0604020202020204" pitchFamily="34" charset="0"/>
            </a:endParaRPr>
          </a:p>
          <a:p>
            <a:pPr eaLnBrk="1" hangingPunct="1"/>
            <a:endParaRPr lang="en-US" altLang="en-US" sz="1200" b="1" dirty="0">
              <a:latin typeface="Arial" panose="020B0604020202020204" pitchFamily="34" charset="0"/>
              <a:cs typeface="Arial" panose="020B0604020202020204" pitchFamily="34" charset="0"/>
            </a:endParaRPr>
          </a:p>
          <a:p>
            <a:pPr eaLnBrk="1" hangingPunct="1"/>
            <a:r>
              <a:rPr lang="en-US" altLang="en-US" sz="1200" b="1" dirty="0">
                <a:latin typeface="Arial" panose="020B0604020202020204" pitchFamily="34" charset="0"/>
                <a:cs typeface="Arial" panose="020B0604020202020204" pitchFamily="34" charset="0"/>
              </a:rPr>
              <a:t>[NOTE:</a:t>
            </a:r>
            <a:r>
              <a:rPr lang="en-US" altLang="en-US" sz="1200" b="1" baseline="0" dirty="0">
                <a:latin typeface="Arial" panose="020B0604020202020204" pitchFamily="34" charset="0"/>
                <a:cs typeface="Arial" panose="020B0604020202020204" pitchFamily="34" charset="0"/>
              </a:rPr>
              <a:t> </a:t>
            </a:r>
            <a:r>
              <a:rPr lang="en-US" altLang="en-US" sz="1200" b="1" dirty="0">
                <a:latin typeface="Arial" panose="020B0604020202020204" pitchFamily="34" charset="0"/>
                <a:cs typeface="Arial" panose="020B0604020202020204" pitchFamily="34" charset="0"/>
              </a:rPr>
              <a:t>Only to be shown when hosting a meeting for a known merger client]</a:t>
            </a:r>
          </a:p>
          <a:p>
            <a:pPr eaLnBrk="1" hangingPunct="1"/>
            <a:endParaRPr lang="en-US" alt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Since</a:t>
            </a:r>
            <a:r>
              <a:rPr lang="en-US" sz="1200" kern="1200" baseline="0" dirty="0">
                <a:solidFill>
                  <a:schemeClr val="tx1"/>
                </a:solidFill>
                <a:effectLst/>
                <a:latin typeface="Arial" panose="020B0604020202020204" pitchFamily="34" charset="0"/>
                <a:ea typeface="+mn-ea"/>
                <a:cs typeface="Arial" panose="020B0604020202020204" pitchFamily="34" charset="0"/>
              </a:rPr>
              <a:t> y</a:t>
            </a:r>
            <a:r>
              <a:rPr lang="en-US" sz="1200" kern="1200" dirty="0">
                <a:solidFill>
                  <a:schemeClr val="tx1"/>
                </a:solidFill>
                <a:effectLst/>
                <a:latin typeface="Arial" panose="020B0604020202020204" pitchFamily="34" charset="0"/>
                <a:ea typeface="+mn-ea"/>
                <a:cs typeface="Arial" panose="020B0604020202020204" pitchFamily="34" charset="0"/>
              </a:rPr>
              <a:t>our employer has elected to adopt the ADP TotalSource Retirement Savings Plan and merge your existing 401(k) plan into this plan, I’d like to share a short video about the merger process and what role you play.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PLAY VIDEO - </a:t>
            </a:r>
            <a:r>
              <a:rPr lang="en-US" sz="1200" kern="1200" dirty="0">
                <a:solidFill>
                  <a:schemeClr val="tx1"/>
                </a:solidFill>
                <a:effectLst/>
                <a:latin typeface="Arial" panose="020B0604020202020204" pitchFamily="34" charset="0"/>
                <a:ea typeface="+mn-ea"/>
                <a:cs typeface="Arial" panose="020B0604020202020204" pitchFamily="34" charset="0"/>
                <a:hlinkClick r:id="rId3"/>
              </a:rPr>
              <a:t>https://presents.voya.com/Content/Delivers/adp/video/adp_merger_enus/</a:t>
            </a:r>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298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[Merger Review OPTION</a:t>
            </a:r>
            <a:r>
              <a:rPr lang="en-US" sz="1200" b="1" baseline="0" dirty="0">
                <a:latin typeface="Arial" panose="020B0604020202020204" pitchFamily="34" charset="0"/>
                <a:cs typeface="Arial" panose="020B0604020202020204" pitchFamily="34" charset="0"/>
              </a:rPr>
              <a:t> 2 – GO OVER SLIDE WITH AUDIENCE]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eaLnBrk="1" hangingPunct="1"/>
            <a:r>
              <a:rPr lang="en-US" altLang="en-US" sz="1200" b="1" dirty="0">
                <a:latin typeface="Arial" panose="020B0604020202020204" pitchFamily="34" charset="0"/>
                <a:cs typeface="Arial" panose="020B0604020202020204" pitchFamily="34" charset="0"/>
              </a:rPr>
              <a:t>[NOTE: Only to be shown when hosting a meeting for a known merger client]  </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Here is the merging process timeline</a:t>
            </a:r>
            <a:r>
              <a:rPr lang="en-US" altLang="en-US" sz="1200" baseline="0" dirty="0">
                <a:latin typeface="Arial" panose="020B0604020202020204" pitchFamily="34" charset="0"/>
                <a:cs typeface="Arial" panose="020B0604020202020204" pitchFamily="34" charset="0"/>
              </a:rPr>
              <a:t>.  Please</a:t>
            </a:r>
            <a:r>
              <a:rPr lang="en-US" altLang="en-US" sz="1200" dirty="0">
                <a:latin typeface="Arial" panose="020B0604020202020204" pitchFamily="34" charset="0"/>
                <a:cs typeface="Arial" panose="020B0604020202020204" pitchFamily="34" charset="0"/>
              </a:rPr>
              <a:t> review understanding timeframes are estimate and the transition and black out notice will provide specifics.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35</a:t>
            </a:fld>
            <a:endParaRPr lang="en-US"/>
          </a:p>
        </p:txBody>
      </p:sp>
    </p:spTree>
    <p:extLst>
      <p:ext uri="{BB962C8B-B14F-4D97-AF65-F5344CB8AC3E}">
        <p14:creationId xmlns:p14="http://schemas.microsoft.com/office/powerpoint/2010/main" val="161430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1" dirty="0">
                <a:latin typeface="Arial" panose="020B0604020202020204" pitchFamily="34" charset="0"/>
                <a:cs typeface="Arial" panose="020B0604020202020204" pitchFamily="34" charset="0"/>
              </a:rPr>
              <a:t>[NOTE:</a:t>
            </a:r>
            <a:r>
              <a:rPr lang="en-US" altLang="en-US" sz="1200" b="1" baseline="0" dirty="0">
                <a:latin typeface="Arial" panose="020B0604020202020204" pitchFamily="34" charset="0"/>
                <a:cs typeface="Arial" panose="020B0604020202020204" pitchFamily="34" charset="0"/>
              </a:rPr>
              <a:t> </a:t>
            </a:r>
            <a:r>
              <a:rPr lang="en-US" altLang="en-US" sz="1200" b="1" dirty="0">
                <a:latin typeface="Arial" panose="020B0604020202020204" pitchFamily="34" charset="0"/>
                <a:cs typeface="Arial" panose="020B0604020202020204" pitchFamily="34" charset="0"/>
              </a:rPr>
              <a:t>Only to be shown if employer offers a match]</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Did you know that your employer helps</a:t>
            </a:r>
            <a:r>
              <a:rPr lang="en-US" sz="1200" baseline="0" dirty="0">
                <a:latin typeface="Arial" panose="020B0604020202020204" pitchFamily="34" charset="0"/>
                <a:cs typeface="Arial" panose="020B0604020202020204" pitchFamily="34" charset="0"/>
              </a:rPr>
              <a:t> you save for the future by making a </a:t>
            </a:r>
            <a:r>
              <a:rPr lang="en-US" sz="1200" dirty="0">
                <a:latin typeface="Arial" panose="020B0604020202020204" pitchFamily="34" charset="0"/>
                <a:cs typeface="Arial" panose="020B0604020202020204" pitchFamily="34" charset="0"/>
              </a:rPr>
              <a:t>match contribution into your Plan account? It’s based on the amount that you save. Your specific</a:t>
            </a:r>
            <a:r>
              <a:rPr lang="en-US" sz="1200" baseline="0" dirty="0">
                <a:latin typeface="Arial" panose="020B0604020202020204" pitchFamily="34" charset="0"/>
                <a:cs typeface="Arial" panose="020B0604020202020204" pitchFamily="34" charset="0"/>
              </a:rPr>
              <a:t> match formula can be found in the Enrollment Guide sent to you or on your Plan Highlights.</a:t>
            </a: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r>
              <a:rPr lang="en-US" sz="1200" b="0" i="0" kern="1200" baseline="0" dirty="0">
                <a:solidFill>
                  <a:schemeClr val="tx1"/>
                </a:solidFill>
                <a:effectLst/>
                <a:latin typeface="Arial" panose="020B0604020202020204" pitchFamily="34" charset="0"/>
                <a:ea typeface="+mn-ea"/>
                <a:cs typeface="Arial" panose="020B0604020202020204" pitchFamily="34" charset="0"/>
              </a:rPr>
              <a:t>When it comes to saving for the future, more is definitely better. So be sure to contribute enough to receive the maximum company match.</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Let’s take a look at how your company matching contributions add a boost to your retirement savings.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36</a:t>
            </a:fld>
            <a:endParaRPr lang="en-US"/>
          </a:p>
        </p:txBody>
      </p:sp>
    </p:spTree>
    <p:extLst>
      <p:ext uri="{BB962C8B-B14F-4D97-AF65-F5344CB8AC3E}">
        <p14:creationId xmlns:p14="http://schemas.microsoft.com/office/powerpoint/2010/main" val="2000088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defRPr/>
            </a:pPr>
            <a:r>
              <a:rPr lang="en-US" altLang="en-US" sz="1200" b="1" dirty="0">
                <a:latin typeface="Arial" panose="020B0604020202020204" pitchFamily="34" charset="0"/>
                <a:cs typeface="Arial" panose="020B0604020202020204" pitchFamily="34" charset="0"/>
              </a:rPr>
              <a:t>[NOTE:</a:t>
            </a:r>
            <a:r>
              <a:rPr lang="en-US" altLang="en-US" sz="1200" b="1" baseline="0" dirty="0">
                <a:latin typeface="Arial" panose="020B0604020202020204" pitchFamily="34" charset="0"/>
                <a:cs typeface="Arial" panose="020B0604020202020204" pitchFamily="34" charset="0"/>
              </a:rPr>
              <a:t> </a:t>
            </a:r>
            <a:r>
              <a:rPr lang="en-US" altLang="en-US" sz="1200" b="1" dirty="0">
                <a:latin typeface="Arial" panose="020B0604020202020204" pitchFamily="34" charset="0"/>
                <a:cs typeface="Arial" panose="020B0604020202020204" pitchFamily="34" charset="0"/>
              </a:rPr>
              <a:t>Only to be shown if client requests an example of the benefits of starting early]  </a:t>
            </a:r>
          </a:p>
          <a:p>
            <a:endParaRPr lang="en-US" altLang="en-US" sz="1200" b="0" dirty="0">
              <a:latin typeface="Arial" pitchFamily="34" charset="0"/>
              <a:cs typeface="Arial" panose="020B0604020202020204" pitchFamily="34" charset="0"/>
            </a:endParaRPr>
          </a:p>
          <a:p>
            <a:r>
              <a:rPr lang="en-US" altLang="en-US" sz="1200" b="0" dirty="0">
                <a:latin typeface="Arial" pitchFamily="34" charset="0"/>
                <a:cs typeface="Arial" panose="020B0604020202020204" pitchFamily="34" charset="0"/>
              </a:rPr>
              <a:t>Why does starting now matter? </a:t>
            </a:r>
            <a:r>
              <a:rPr lang="en-US" altLang="en-US" sz="1200" dirty="0">
                <a:latin typeface="Arial" pitchFamily="34" charset="0"/>
                <a:cs typeface="Arial" panose="020B0604020202020204" pitchFamily="34" charset="0"/>
              </a:rPr>
              <a:t>The longer you save, the more you could potentially have in retirement. How can such a simple idea be so essential? It’s because time is one of the most important factors affecting how much you may end up with in retirement.</a:t>
            </a:r>
            <a:endParaRPr lang="en-US" altLang="en-US" sz="1200" b="1" dirty="0">
              <a:latin typeface="Arial" pitchFamily="34" charset="0"/>
              <a:cs typeface="Arial" panose="020B0604020202020204" pitchFamily="34" charset="0"/>
            </a:endParaRPr>
          </a:p>
          <a:p>
            <a:endParaRPr lang="en-US" altLang="en-US" sz="1200" dirty="0">
              <a:latin typeface="Arial" pitchFamily="34" charset="0"/>
              <a:cs typeface="Arial" panose="020B0604020202020204" pitchFamily="34" charset="0"/>
            </a:endParaRPr>
          </a:p>
          <a:p>
            <a:pPr defTabSz="940826">
              <a:defRPr/>
            </a:pPr>
            <a:r>
              <a:rPr lang="en-US" altLang="en-US" sz="1200" dirty="0">
                <a:latin typeface="Arial" pitchFamily="34" charset="0"/>
                <a:cs typeface="Arial" panose="020B0604020202020204" pitchFamily="34" charset="0"/>
              </a:rPr>
              <a:t>When you invest through an employer retirement plan, </a:t>
            </a:r>
            <a:r>
              <a:rPr lang="en-US" sz="1200" kern="1200" dirty="0">
                <a:solidFill>
                  <a:schemeClr val="tx1"/>
                </a:solidFill>
                <a:latin typeface="Arial" panose="020B0604020202020204" pitchFamily="34" charset="0"/>
                <a:cs typeface="Arial" panose="020B0604020202020204" pitchFamily="34" charset="0"/>
              </a:rPr>
              <a:t>any potential earnings on your contributions are </a:t>
            </a:r>
            <a:r>
              <a:rPr lang="en-US" altLang="en-US" sz="1200" dirty="0">
                <a:latin typeface="Arial" pitchFamily="34" charset="0"/>
                <a:cs typeface="Arial" panose="020B0604020202020204" pitchFamily="34" charset="0"/>
              </a:rPr>
              <a:t>automatically reinvested. The longer you have to invest, the greater the opportunity for your investments to potentially grow.</a:t>
            </a:r>
          </a:p>
          <a:p>
            <a:pPr eaLnBrk="1" hangingPunct="1">
              <a:spcBef>
                <a:spcPct val="0"/>
              </a:spcBef>
            </a:pPr>
            <a:endParaRPr lang="en-US" altLang="en-US" sz="1200" dirty="0">
              <a:latin typeface="Arial" pitchFamily="34" charset="0"/>
              <a:cs typeface="Arial" panose="020B0604020202020204" pitchFamily="34" charset="0"/>
            </a:endParaRPr>
          </a:p>
          <a:p>
            <a:pPr defTabSz="966511" fontAlgn="base">
              <a:spcBef>
                <a:spcPct val="0"/>
              </a:spcBef>
              <a:spcAft>
                <a:spcPct val="0"/>
              </a:spcAft>
              <a:defRPr/>
            </a:pPr>
            <a:r>
              <a:rPr lang="en-US" altLang="en-US" sz="1200" dirty="0">
                <a:latin typeface="Arial" pitchFamily="34" charset="0"/>
                <a:cs typeface="Arial" panose="020B0604020202020204" pitchFamily="34" charset="0"/>
              </a:rPr>
              <a:t>The earnings on those investments get reinvested where they have the potential to grow and create more earnings, which get reinvested and on and on. This process is called compounding, and it can be a powerful growth engine for your savings. </a:t>
            </a:r>
            <a:r>
              <a:rPr lang="en-US" sz="1200" dirty="0">
                <a:latin typeface="Arial" panose="020B0604020202020204" pitchFamily="34" charset="0"/>
                <a:cs typeface="Arial" panose="020B0604020202020204" pitchFamily="34" charset="0"/>
              </a:rPr>
              <a:t>Of course, systematic investing does not ensure a profit nor guarantee against loss. You should consider your financial ability to continue making contributions through periods of low price levels.</a:t>
            </a: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37</a:t>
            </a:fld>
            <a:endParaRPr lang="en-US"/>
          </a:p>
        </p:txBody>
      </p:sp>
    </p:spTree>
    <p:extLst>
      <p:ext uri="{BB962C8B-B14F-4D97-AF65-F5344CB8AC3E}">
        <p14:creationId xmlns:p14="http://schemas.microsoft.com/office/powerpoint/2010/main" val="2234145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defRPr/>
            </a:pPr>
            <a:r>
              <a:rPr lang="en-US" altLang="en-US" sz="1200" b="1" dirty="0">
                <a:latin typeface="Arial" panose="020B0604020202020204" pitchFamily="34" charset="0"/>
                <a:cs typeface="Arial" panose="020B0604020202020204" pitchFamily="34" charset="0"/>
              </a:rPr>
              <a:t>[NOTE:</a:t>
            </a:r>
            <a:r>
              <a:rPr lang="en-US" altLang="en-US" sz="1200" b="1" baseline="0" dirty="0">
                <a:latin typeface="Arial" panose="020B0604020202020204" pitchFamily="34" charset="0"/>
                <a:cs typeface="Arial" panose="020B0604020202020204" pitchFamily="34" charset="0"/>
              </a:rPr>
              <a:t> </a:t>
            </a:r>
            <a:r>
              <a:rPr lang="en-US" altLang="en-US" sz="1200" b="1" dirty="0">
                <a:latin typeface="Arial" panose="020B0604020202020204" pitchFamily="34" charset="0"/>
                <a:cs typeface="Arial" panose="020B0604020202020204" pitchFamily="34" charset="0"/>
              </a:rPr>
              <a:t>Only to be shown if employer</a:t>
            </a:r>
            <a:r>
              <a:rPr lang="en-US" altLang="en-US" sz="1200" b="1" baseline="0" dirty="0">
                <a:latin typeface="Arial" panose="020B0604020202020204" pitchFamily="34" charset="0"/>
                <a:cs typeface="Arial" panose="020B0604020202020204" pitchFamily="34" charset="0"/>
              </a:rPr>
              <a:t> </a:t>
            </a:r>
            <a:r>
              <a:rPr lang="en-US" altLang="en-US" sz="1200" b="1" dirty="0">
                <a:latin typeface="Arial" panose="020B0604020202020204" pitchFamily="34" charset="0"/>
                <a:cs typeface="Arial" panose="020B0604020202020204" pitchFamily="34" charset="0"/>
              </a:rPr>
              <a:t>requests an example of the benefits of saving at different dollar</a:t>
            </a:r>
            <a:r>
              <a:rPr lang="en-US" altLang="en-US" sz="1200" b="1" baseline="0" dirty="0">
                <a:latin typeface="Arial" panose="020B0604020202020204" pitchFamily="34" charset="0"/>
                <a:cs typeface="Arial" panose="020B0604020202020204" pitchFamily="34" charset="0"/>
              </a:rPr>
              <a:t> amounts</a:t>
            </a:r>
            <a:r>
              <a:rPr lang="en-US" altLang="en-US" sz="1200" b="1" dirty="0">
                <a:latin typeface="Arial" panose="020B0604020202020204" pitchFamily="34" charset="0"/>
                <a:cs typeface="Arial" panose="020B0604020202020204" pitchFamily="34" charset="0"/>
              </a:rPr>
              <a:t>]  </a:t>
            </a:r>
          </a:p>
          <a:p>
            <a:pPr defTabSz="940826">
              <a:defRPr/>
            </a:pPr>
            <a:endParaRPr lang="en-US" altLang="en-US" sz="1200" b="1" dirty="0">
              <a:latin typeface="Arial" panose="020B0604020202020204" pitchFamily="34" charset="0"/>
              <a:cs typeface="Arial" panose="020B0604020202020204" pitchFamily="34" charset="0"/>
            </a:endParaRPr>
          </a:p>
          <a:p>
            <a:pPr defTabSz="940826">
              <a:defRPr/>
            </a:pPr>
            <a:r>
              <a:rPr lang="en-US" altLang="en-US" sz="1200" dirty="0">
                <a:latin typeface="Arial" panose="020B0604020202020204" pitchFamily="34" charset="0"/>
                <a:cs typeface="Arial" panose="020B0604020202020204" pitchFamily="34" charset="0"/>
              </a:rPr>
              <a:t>Give your savings a boost! </a:t>
            </a:r>
            <a:r>
              <a:rPr lang="en-US" sz="1200" dirty="0">
                <a:latin typeface="Arial" panose="020B0604020202020204" pitchFamily="34" charset="0"/>
                <a:cs typeface="Arial" panose="020B0604020202020204" pitchFamily="34" charset="0"/>
              </a:rPr>
              <a:t>In this hypothetical example</a:t>
            </a:r>
            <a:r>
              <a:rPr lang="en-US" altLang="en-US" sz="1200" dirty="0">
                <a:latin typeface="Arial" panose="020B0604020202020204" pitchFamily="34" charset="0"/>
                <a:cs typeface="Arial" panose="020B0604020202020204" pitchFamily="34" charset="0"/>
              </a:rPr>
              <a:t> a contribution of $15 per week, you could </a:t>
            </a:r>
            <a:r>
              <a:rPr lang="en-US" sz="1200" dirty="0">
                <a:latin typeface="Arial" panose="020B0604020202020204" pitchFamily="34" charset="0"/>
                <a:cs typeface="Arial" panose="020B0604020202020204" pitchFamily="34" charset="0"/>
              </a:rPr>
              <a:t>accumulate to</a:t>
            </a:r>
            <a:r>
              <a:rPr lang="en-US" altLang="en-US" sz="1200" dirty="0">
                <a:latin typeface="Arial" panose="020B0604020202020204" pitchFamily="34" charset="0"/>
                <a:cs typeface="Arial" panose="020B0604020202020204" pitchFamily="34" charset="0"/>
              </a:rPr>
              <a:t> nearly $60,000 in 30 years. Step it up to $35 a week and </a:t>
            </a:r>
            <a:r>
              <a:rPr lang="en-US" sz="1200" dirty="0">
                <a:latin typeface="Arial" panose="020B0604020202020204" pitchFamily="34" charset="0"/>
                <a:cs typeface="Arial" panose="020B0604020202020204" pitchFamily="34" charset="0"/>
              </a:rPr>
              <a:t>it could reach</a:t>
            </a:r>
          </a:p>
          <a:p>
            <a:r>
              <a:rPr lang="en-US" altLang="en-US" sz="1200" dirty="0">
                <a:latin typeface="Arial" panose="020B0604020202020204" pitchFamily="34" charset="0"/>
                <a:cs typeface="Arial" panose="020B0604020202020204" pitchFamily="34" charset="0"/>
              </a:rPr>
              <a:t> $135,000 or more. The point is, the more steps you take to save, the more potential impact you could have to your retirement savings</a:t>
            </a: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Consider the extra savings today a commitment to yourself and your future. Remember, you set the pace. It’s never too early to start saving – and never too late to step it up. This is your plan for retirement, your future. Consider taking new steps today!</a:t>
            </a:r>
          </a:p>
          <a:p>
            <a:endParaRPr lang="en-US" altLang="en-US" sz="1200" dirty="0">
              <a:latin typeface="Arial" panose="020B0604020202020204" pitchFamily="34" charset="0"/>
              <a:cs typeface="Arial" panose="020B0604020202020204" pitchFamily="34" charset="0"/>
            </a:endParaRPr>
          </a:p>
          <a:p>
            <a:pPr defTabSz="940826">
              <a:defRPr/>
            </a:pPr>
            <a:r>
              <a:rPr lang="en-US" altLang="en-US" sz="1200" i="1" dirty="0">
                <a:latin typeface="Arial" panose="020B0604020202020204" pitchFamily="34" charset="0"/>
                <a:cs typeface="Arial" panose="020B0604020202020204" pitchFamily="34" charset="0"/>
              </a:rPr>
              <a:t>This example assumes a 6% hypothetical rate of return</a:t>
            </a:r>
            <a:r>
              <a:rPr lang="en-US" altLang="en-US" sz="1200" i="1" baseline="0" dirty="0">
                <a:latin typeface="Arial" panose="020B0604020202020204" pitchFamily="34" charset="0"/>
                <a:cs typeface="Arial" panose="020B0604020202020204" pitchFamily="34" charset="0"/>
              </a:rPr>
              <a:t> and weekly </a:t>
            </a:r>
            <a:r>
              <a:rPr lang="en-US" altLang="en-US" sz="1200" i="1" dirty="0">
                <a:latin typeface="Arial" panose="020B0604020202020204" pitchFamily="34" charset="0"/>
                <a:cs typeface="Arial" panose="020B0604020202020204" pitchFamily="34" charset="0"/>
              </a:rPr>
              <a:t>contributions. This illustration is hypothetical, is not guaranteed, and is not intended to reflect the performance of any specific investment. There is on assurance that increasing contributions will generate investment success. In addition, these figures do not reflect taxes or any fees or charges that may be assessed by the investments. The tax-deferred investment will be subject to taxes on withdrawal. Systematic retirement plan contributions does not ensure a profit nor guarantee against loss.</a:t>
            </a:r>
          </a:p>
          <a:p>
            <a:pPr defTabSz="940826">
              <a:defRPr/>
            </a:pPr>
            <a:endParaRPr lang="en-US" altLang="en-US" sz="1200" b="1" dirty="0">
              <a:latin typeface="Arial" panose="020B0604020202020204" pitchFamily="34" charset="0"/>
              <a:cs typeface="Arial" panose="020B0604020202020204" pitchFamily="34" charset="0"/>
            </a:endParaRPr>
          </a:p>
          <a:p>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38</a:t>
            </a:fld>
            <a:endParaRPr lang="en-US"/>
          </a:p>
        </p:txBody>
      </p:sp>
    </p:spTree>
    <p:extLst>
      <p:ext uri="{BB962C8B-B14F-4D97-AF65-F5344CB8AC3E}">
        <p14:creationId xmlns:p14="http://schemas.microsoft.com/office/powerpoint/2010/main" val="4024989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Bef>
                <a:spcPts val="634"/>
              </a:spcBef>
              <a:defRPr/>
            </a:pPr>
            <a:r>
              <a:rPr lang="en-US" altLang="en-US" sz="1200" b="1" dirty="0">
                <a:latin typeface="Arial" charset="0"/>
                <a:cs typeface="Arial" charset="0"/>
              </a:rPr>
              <a:t>[NOTE:</a:t>
            </a:r>
            <a:r>
              <a:rPr lang="en-US" altLang="en-US" sz="1200" b="1" baseline="0" dirty="0">
                <a:latin typeface="Arial" charset="0"/>
                <a:cs typeface="Arial" charset="0"/>
              </a:rPr>
              <a:t> </a:t>
            </a:r>
            <a:r>
              <a:rPr lang="en-US" altLang="en-US" sz="1200" b="1" dirty="0">
                <a:latin typeface="Arial" charset="0"/>
                <a:cs typeface="Arial" charset="0"/>
              </a:rPr>
              <a:t>Only to be shown if employer requests details of loans, withdrawals and distributions]  </a:t>
            </a:r>
          </a:p>
          <a:p>
            <a:pPr>
              <a:spcBef>
                <a:spcPts val="634"/>
              </a:spcBef>
            </a:pPr>
            <a:r>
              <a:rPr lang="en-US" altLang="en-US" sz="1200" dirty="0">
                <a:latin typeface="Arial" panose="020B0604020202020204" pitchFamily="34" charset="0"/>
                <a:cs typeface="Arial" panose="020B0604020202020204" pitchFamily="34" charset="0"/>
              </a:rPr>
              <a:t>First, the ADP TotalSource Retirement Savings Plan offers a loan option.  You are allowed to have up to 2 loans at one time.  In most cases you can borrow up to 50% of your vested account balance, no less than $1,000 and no more than $50,000 in a 12 month period.  </a:t>
            </a:r>
          </a:p>
          <a:p>
            <a:pPr>
              <a:spcBef>
                <a:spcPts val="634"/>
              </a:spcBef>
            </a:pPr>
            <a:endParaRPr lang="en-US" altLang="en-US" sz="1200" dirty="0">
              <a:latin typeface="Arial" panose="020B0604020202020204" pitchFamily="34" charset="0"/>
              <a:cs typeface="Arial" panose="020B0604020202020204" pitchFamily="34" charset="0"/>
            </a:endParaRPr>
          </a:p>
          <a:p>
            <a:pPr>
              <a:spcBef>
                <a:spcPts val="634"/>
              </a:spcBef>
            </a:pPr>
            <a:r>
              <a:rPr lang="en-US" altLang="en-US" sz="1200" dirty="0">
                <a:latin typeface="Arial" panose="020B0604020202020204" pitchFamily="34" charset="0"/>
                <a:cs typeface="Arial" panose="020B0604020202020204" pitchFamily="34" charset="0"/>
              </a:rPr>
              <a:t>This is a loan, therefore you will pay back the principal and interest through payroll deductions.  Be aware there is a fee that will be taking from your account when the loan is processed.  Although loans can be processed easily, you are temporarily taking money out of your account and you should consider the impact a loan may have on the future value of your account.</a:t>
            </a:r>
          </a:p>
          <a:p>
            <a:pPr>
              <a:spcBef>
                <a:spcPts val="634"/>
              </a:spcBef>
            </a:pPr>
            <a:r>
              <a:rPr lang="en-US" sz="1200" i="0" dirty="0">
                <a:latin typeface="Arial" panose="020B0604020202020204" pitchFamily="34" charset="0"/>
                <a:ea typeface="ＭＳ Ｐゴシック"/>
                <a:cs typeface="Arial" panose="020B0604020202020204" pitchFamily="34" charset="0"/>
              </a:rPr>
              <a:t>Keep in mind, loans may impact your withdrawal value and limit participation in future growth potential.</a:t>
            </a:r>
          </a:p>
          <a:p>
            <a:pPr>
              <a:spcBef>
                <a:spcPts val="634"/>
              </a:spcBef>
            </a:pPr>
            <a:endParaRPr lang="en-US" sz="1200" i="0" dirty="0">
              <a:latin typeface="Arial" panose="020B0604020202020204" pitchFamily="34" charset="0"/>
              <a:ea typeface="ＭＳ Ｐゴシック"/>
              <a:cs typeface="Arial" panose="020B0604020202020204" pitchFamily="34" charset="0"/>
            </a:endParaRPr>
          </a:p>
          <a:p>
            <a:pPr>
              <a:spcBef>
                <a:spcPts val="634"/>
              </a:spcBef>
            </a:pPr>
            <a:r>
              <a:rPr lang="en-US" altLang="en-US" sz="1200" dirty="0">
                <a:latin typeface="Arial" panose="020B0604020202020204" pitchFamily="34" charset="0"/>
                <a:cs typeface="Arial" panose="020B0604020202020204" pitchFamily="34" charset="0"/>
              </a:rPr>
              <a:t>When talking about taking money out of the account, without having to pay it back, it is important to remember that this is not a savings account.  While actively employed, withdrawals are available only in certain circumstances, such as being over the age of 59 ½ or if you find yourself in a financial hardship, something like preventing foreclosure or payment of unreimbursed medical bills.  Because the availability of in-service withdrawals are rare and can result in severe tax consequences, you should review your plan with a tax professional.</a:t>
            </a:r>
          </a:p>
          <a:p>
            <a:pPr>
              <a:spcBef>
                <a:spcPts val="634"/>
              </a:spcBef>
            </a:pPr>
            <a:endParaRPr lang="en-US" altLang="en-US" sz="1200" dirty="0">
              <a:latin typeface="Arial" panose="020B0604020202020204" pitchFamily="34" charset="0"/>
              <a:cs typeface="Arial" panose="020B0604020202020204" pitchFamily="34" charset="0"/>
            </a:endParaRPr>
          </a:p>
          <a:p>
            <a:pPr>
              <a:spcBef>
                <a:spcPts val="634"/>
              </a:spcBef>
            </a:pPr>
            <a:r>
              <a:rPr lang="en-US" altLang="en-US" sz="1200" dirty="0">
                <a:latin typeface="Arial" panose="020B0604020202020204" pitchFamily="34" charset="0"/>
                <a:cs typeface="Arial" panose="020B0604020202020204" pitchFamily="34" charset="0"/>
              </a:rPr>
              <a:t>When you leave the company, your distributions options are more flexible.  First of all, you may not have to do anything.  If you balance is greater than $5,000 you can of leave your money in the Plan and continue to invest and manage as you did while you were actively employed.  If your balance is less than $5,000 you may need to take action and will be informed at the time.  Your second option would be to rollover your money to another qualified retirement plan, like another 401(k) or IRA.  Finally, you could request a taxable distribution and have us cut a check directly to you, but again since this choice can result in severe tax consequences you should discuss this with a tax professional.</a:t>
            </a:r>
          </a:p>
          <a:p>
            <a:pPr>
              <a:spcBef>
                <a:spcPts val="634"/>
              </a:spcBef>
            </a:pPr>
            <a:endParaRPr lang="en-US" altLang="en-US" sz="1200" i="1" dirty="0">
              <a:latin typeface="Arial" panose="020B0604020202020204" pitchFamily="34" charset="0"/>
              <a:cs typeface="Arial" panose="020B0604020202020204" pitchFamily="34" charset="0"/>
            </a:endParaRPr>
          </a:p>
          <a:p>
            <a:pPr>
              <a:spcBef>
                <a:spcPts val="634"/>
              </a:spcBef>
            </a:pPr>
            <a:r>
              <a:rPr lang="en-US" altLang="en-US" sz="1200" i="1" dirty="0">
                <a:latin typeface="Arial" panose="020B0604020202020204" pitchFamily="34" charset="0"/>
                <a:cs typeface="Arial" panose="020B0604020202020204" pitchFamily="34" charset="0"/>
              </a:rPr>
              <a:t>Before taking a withdrawal or distribution you are required to review the IRS Special Tax notice.  This notice can be obtained on your Plan’s Web site or by mail.  Voya Financial</a:t>
            </a:r>
            <a:r>
              <a:rPr lang="en-US" altLang="en-US" sz="1200" i="1" baseline="30000" dirty="0">
                <a:latin typeface="Arial" panose="020B0604020202020204" pitchFamily="34" charset="0"/>
                <a:cs typeface="Arial" panose="020B0604020202020204" pitchFamily="34" charset="0"/>
              </a:rPr>
              <a:t>®</a:t>
            </a:r>
            <a:r>
              <a:rPr lang="en-US" altLang="en-US" sz="1200" i="1" dirty="0">
                <a:latin typeface="Arial" panose="020B0604020202020204" pitchFamily="34" charset="0"/>
                <a:cs typeface="Arial" panose="020B0604020202020204" pitchFamily="34" charset="0"/>
              </a:rPr>
              <a:t> does not offer legal or tax advice.  Consult with your tax and legal advisors regarding your individual situation. </a:t>
            </a:r>
            <a:r>
              <a:rPr lang="en-US" altLang="en-US" sz="1200" i="1" dirty="0">
                <a:latin typeface="Arial" panose="020B0604020202020204" pitchFamily="34" charset="0"/>
                <a:ea typeface="ＭＳ Ｐゴシック" pitchFamily="34" charset="-128"/>
                <a:cs typeface="Arial" panose="020B0604020202020204" pitchFamily="34" charset="0"/>
              </a:rPr>
              <a:t>Withdrawals and distributions from the Plan may be subject to 20% federal tax withholding. State tax withholding may also apply. If you are less than age 59½, </a:t>
            </a:r>
            <a:r>
              <a:rPr lang="en-US" altLang="en-US" sz="1200" i="1" dirty="0">
                <a:latin typeface="Arial" panose="020B0604020202020204" pitchFamily="34" charset="0"/>
                <a:cs typeface="Arial" panose="020B0604020202020204" pitchFamily="34" charset="0"/>
              </a:rPr>
              <a:t>a 10% premature distribution penalty tax applies </a:t>
            </a:r>
            <a:r>
              <a:rPr lang="en-US" altLang="en-US" sz="1200" i="1" dirty="0">
                <a:latin typeface="Arial" panose="020B0604020202020204" pitchFamily="34" charset="0"/>
                <a:ea typeface="ＭＳ Ｐゴシック" pitchFamily="34" charset="-128"/>
                <a:cs typeface="Arial" panose="020B0604020202020204" pitchFamily="34" charset="0"/>
              </a:rPr>
              <a:t>unless there is an exception.</a:t>
            </a:r>
            <a:endParaRPr lang="en-US" altLang="en-US" sz="1200" dirty="0">
              <a:latin typeface="Arial" panose="020B0604020202020204" pitchFamily="34" charset="0"/>
              <a:cs typeface="Arial" panose="020B0604020202020204" pitchFamily="34" charset="0"/>
            </a:endParaRPr>
          </a:p>
          <a:p>
            <a:pPr>
              <a:spcBef>
                <a:spcPts val="634"/>
              </a:spcBef>
            </a:pPr>
            <a:endParaRPr lang="en-US" altLang="en-US" sz="1050" i="1" dirty="0">
              <a:latin typeface="Arial" panose="020B0604020202020204" pitchFamily="34" charset="0"/>
              <a:ea typeface="ＭＳ Ｐゴシック"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39</a:t>
            </a:fld>
            <a:endParaRPr lang="en-US"/>
          </a:p>
        </p:txBody>
      </p:sp>
    </p:spTree>
    <p:extLst>
      <p:ext uri="{BB962C8B-B14F-4D97-AF65-F5344CB8AC3E}">
        <p14:creationId xmlns:p14="http://schemas.microsoft.com/office/powerpoint/2010/main" val="428978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spcBef>
                <a:spcPct val="0"/>
              </a:spcBef>
              <a:defRPr/>
            </a:pPr>
            <a:r>
              <a:rPr lang="en-US" altLang="en-US" sz="1200" dirty="0">
                <a:latin typeface="Arial" panose="020B0604020202020204" pitchFamily="34" charset="0"/>
                <a:cs typeface="Arial" panose="020B0604020202020204" pitchFamily="34" charset="0"/>
              </a:rPr>
              <a:t>When I speak about saving for retirement, far too many people simply ask “Why should I have a plan?”</a:t>
            </a:r>
            <a:r>
              <a:rPr lang="en-US" altLang="en-US" sz="1200" baseline="0"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 And a lot of people have excuses for why they don’t.   However, the reasons why most people should save are plenty.  There’s an important factor to keep in mind as you think about your savings, and that’s how many years your retirement money will have to last.</a:t>
            </a:r>
          </a:p>
          <a:p>
            <a:pPr eaLnBrk="1" hangingPunct="1">
              <a:spcBef>
                <a:spcPct val="0"/>
              </a:spcBef>
            </a:pPr>
            <a:r>
              <a:rPr lang="en-US" alt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r>
              <a:rPr lang="en-US" sz="1200" b="1" dirty="0">
                <a:latin typeface="Arial" panose="020B0604020202020204" pitchFamily="34" charset="0"/>
                <a:cs typeface="Arial" panose="020B0604020202020204" pitchFamily="34" charset="0"/>
              </a:rPr>
              <a:t>OPTION</a:t>
            </a:r>
            <a:r>
              <a:rPr lang="en-US" sz="1200" b="1" baseline="0" dirty="0">
                <a:latin typeface="Arial" panose="020B0604020202020204" pitchFamily="34" charset="0"/>
                <a:cs typeface="Arial" panose="020B0604020202020204" pitchFamily="34" charset="0"/>
              </a:rPr>
              <a:t> 1 – SHOW VIDEO if additional information on Target Date funds is requested]</a:t>
            </a:r>
          </a:p>
          <a:p>
            <a:endParaRPr lang="en-US" sz="1200" b="1"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https://presents.voya.com/Content/Delivers/adp/video/adp_target_date_funds/</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298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[OPTIONAL – use if client request market volatility content.]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First, what is market volatility?  </a:t>
            </a:r>
            <a:r>
              <a:rPr lang="en-US" sz="1200" b="0" i="0" dirty="0">
                <a:solidFill>
                  <a:srgbClr val="202124"/>
                </a:solidFill>
                <a:effectLst/>
                <a:latin typeface="Arial" panose="020B0604020202020204" pitchFamily="34" charset="0"/>
                <a:cs typeface="Arial" panose="020B0604020202020204" pitchFamily="34" charset="0"/>
              </a:rPr>
              <a:t> It’s the measure of how much the stock market's overall value fluctuates up and down.</a:t>
            </a:r>
            <a:endParaRPr lang="en-US" sz="1200" b="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0" i="0" dirty="0">
                <a:solidFill>
                  <a:srgbClr val="333333"/>
                </a:solidFill>
                <a:effectLst/>
                <a:latin typeface="Arial" panose="020B0604020202020204" pitchFamily="34" charset="0"/>
                <a:cs typeface="Arial" panose="020B0604020202020204" pitchFamily="34" charset="0"/>
              </a:rPr>
              <a:t>The market can be volatile sometimes and that makes trying to time it very risky. Research and history shows that you’re betting against the odds when attempting to accurately time when to get in and out.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0" i="0" dirty="0">
                <a:solidFill>
                  <a:srgbClr val="333333"/>
                </a:solidFill>
                <a:effectLst/>
                <a:latin typeface="Arial" panose="020B0604020202020204" pitchFamily="34" charset="0"/>
                <a:cs typeface="Arial" panose="020B0604020202020204" pitchFamily="34" charset="0"/>
              </a:rPr>
              <a:t>Resisting the urge to react to volatility, however, may allow you to benefit when it recovers. Instead, consider worrying more about the factors you can control, like how much you are saving. And consider putting more of your attention toward constructing a portfolio that reflects your risk tolerance, time horizon and your long term retirement planning strategy.</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Monitoring the market during fluctuations and being aware of risk management strategies can help you choose what to do as you work toward your retirement objectives.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41</a:t>
            </a:fld>
            <a:endParaRPr lang="en-US"/>
          </a:p>
        </p:txBody>
      </p:sp>
    </p:spTree>
    <p:extLst>
      <p:ext uri="{BB962C8B-B14F-4D97-AF65-F5344CB8AC3E}">
        <p14:creationId xmlns:p14="http://schemas.microsoft.com/office/powerpoint/2010/main" val="3577872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510156">
              <a:spcBef>
                <a:spcPct val="0"/>
              </a:spcBef>
            </a:pPr>
            <a:r>
              <a:rPr lang="en-US" sz="1200" b="1" dirty="0">
                <a:latin typeface="Arial" panose="020B0604020202020204" pitchFamily="34" charset="0"/>
                <a:cs typeface="Arial" panose="020B0604020202020204" pitchFamily="34" charset="0"/>
              </a:rPr>
              <a:t>[OPTIONAL – use if client wants more investment selection support.]</a:t>
            </a:r>
          </a:p>
          <a:p>
            <a:pPr lvl="1" defTabSz="510156">
              <a:spcBef>
                <a:spcPct val="0"/>
              </a:spcBef>
            </a:pPr>
            <a:endParaRPr lang="en-US" sz="1200" b="1" dirty="0">
              <a:latin typeface="Arial" panose="020B0604020202020204" pitchFamily="34" charset="0"/>
              <a:cs typeface="Arial" panose="020B0604020202020204" pitchFamily="34" charset="0"/>
            </a:endParaRPr>
          </a:p>
          <a:p>
            <a:pPr lvl="1" defTabSz="510156">
              <a:spcBef>
                <a:spcPct val="0"/>
              </a:spcBef>
            </a:pPr>
            <a:r>
              <a:rPr lang="en-US" altLang="en-US" sz="1200" dirty="0">
                <a:latin typeface="Arial" panose="020B0604020202020204" pitchFamily="34" charset="0"/>
                <a:cs typeface="Arial" panose="020B0604020202020204" pitchFamily="34" charset="0"/>
              </a:rPr>
              <a:t>One of the ways to help assess your level of risk is use our simple risk tolerance questionnaire by going to ‘Go.Voya.com/Quiz’.  </a:t>
            </a:r>
          </a:p>
          <a:p>
            <a:pPr lvl="1" defTabSz="510156">
              <a:spcBef>
                <a:spcPct val="0"/>
              </a:spcBef>
            </a:pPr>
            <a:endParaRPr lang="en-US" altLang="en-US" sz="1200" dirty="0">
              <a:latin typeface="Arial" panose="020B0604020202020204" pitchFamily="34" charset="0"/>
              <a:cs typeface="Arial" panose="020B0604020202020204" pitchFamily="34" charset="0"/>
            </a:endParaRPr>
          </a:p>
          <a:p>
            <a:pPr lvl="1" defTabSz="510156">
              <a:spcBef>
                <a:spcPct val="0"/>
              </a:spcBef>
            </a:pPr>
            <a:r>
              <a:rPr lang="en-US" altLang="en-US" sz="1200" dirty="0">
                <a:latin typeface="Arial" panose="020B0604020202020204" pitchFamily="34" charset="0"/>
                <a:cs typeface="Arial" panose="020B0604020202020204" pitchFamily="34" charset="0"/>
              </a:rPr>
              <a:t>Completing the Risk Tolerance Questionnaire will help you assess your personal willingness or comfort level with investment risk. Based on the answers you provide, you will be associated with a suggested asset allocation model with an investment approach based upon your time horizon, investment objective and tolerance for risk.</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42</a:t>
            </a:fld>
            <a:endParaRPr lang="en-US"/>
          </a:p>
        </p:txBody>
      </p:sp>
    </p:spTree>
    <p:extLst>
      <p:ext uri="{BB962C8B-B14F-4D97-AF65-F5344CB8AC3E}">
        <p14:creationId xmlns:p14="http://schemas.microsoft.com/office/powerpoint/2010/main" val="3204800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[OPTIONAL – use if client wants more investment education content.]</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Let’s talk a little bit about risk and return.  On this return continuum, you can see in the lower left-hand corner that income type investments such as money market and bonds are low in potential risk, but also low in potential return.</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On the other extreme the Global/International asset class is high up on the potential return spectrum, but the risk associated with investing in this asset class has increased dramatically. When invested in this asset class, your investment dollars could benefit dramatically during a market upswing, however it could also decline dramatically during a market downturn.</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As a general rule of thumb, and you’ve likely heard this often before, but it bears repeating: The greater the potential risk, the greater the potential reward. </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You should always consider your personal risk tolerance when making investment-related decisions. You may wish to consider diversifying your dollars among several asset classes to potentially soften any decreases brought on by downturns in any one particular asset class.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43</a:t>
            </a:fld>
            <a:endParaRPr lang="en-US"/>
          </a:p>
        </p:txBody>
      </p:sp>
    </p:spTree>
    <p:extLst>
      <p:ext uri="{BB962C8B-B14F-4D97-AF65-F5344CB8AC3E}">
        <p14:creationId xmlns:p14="http://schemas.microsoft.com/office/powerpoint/2010/main" val="139400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latin typeface="Arial" panose="020B0604020202020204" pitchFamily="34" charset="0"/>
                <a:cs typeface="Arial" panose="020B0604020202020204" pitchFamily="34" charset="0"/>
              </a:rPr>
              <a:t>[OPTIONAL – use if clients wants to display the registration and </a:t>
            </a:r>
            <a:r>
              <a:rPr lang="en-US" sz="1200" b="1" dirty="0" err="1">
                <a:latin typeface="Arial" panose="020B0604020202020204" pitchFamily="34" charset="0"/>
                <a:cs typeface="Arial" panose="020B0604020202020204" pitchFamily="34" charset="0"/>
              </a:rPr>
              <a:t>pWeb</a:t>
            </a:r>
            <a:r>
              <a:rPr lang="en-US" sz="1200" b="1" dirty="0">
                <a:latin typeface="Arial" panose="020B0604020202020204" pitchFamily="34" charset="0"/>
                <a:cs typeface="Arial" panose="020B0604020202020204" pitchFamily="34" charset="0"/>
              </a:rPr>
              <a:t> access.]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Accessing your Plan account for the first time on the web or over the phone is easy!  You can access your account online by visiting the Associate Portal and logging in with your username and password; then click the Myself tab and select Retirement Plan under Benefits; or go to https://adptotalsource.voya.com and log in with your Social Security number and your Voya-issued PIN.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a new participant, you will receive a Personal Identification Number (PIN) in a separate mailer via U.S. mail. Your PIN is required to access your account by phone or to register for online access.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Don’t worry, if you don’t have your PIN, you</a:t>
            </a:r>
            <a:r>
              <a:rPr lang="en-US" sz="1200" baseline="0" dirty="0">
                <a:latin typeface="Arial" panose="020B0604020202020204" pitchFamily="34" charset="0"/>
                <a:cs typeface="Arial" panose="020B0604020202020204" pitchFamily="34" charset="0"/>
              </a:rPr>
              <a:t> can request a PIN online or you can access using your date of birth.  There’s a flyer on the Participant Resources website that will walk you through each option step-by-step.</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Registering your Plan account online is important. Not only does it help you access tools and resources for your account, but it takes advantage of Voya’s layers of strong online security to help provide protection against the ongoing risk of fraud and cyber threats. To register, click the Register Now…</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44</a:t>
            </a:fld>
            <a:endParaRPr lang="en-US"/>
          </a:p>
        </p:txBody>
      </p:sp>
    </p:spTree>
    <p:extLst>
      <p:ext uri="{BB962C8B-B14F-4D97-AF65-F5344CB8AC3E}">
        <p14:creationId xmlns:p14="http://schemas.microsoft.com/office/powerpoint/2010/main" val="3948178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[OPTIONAL – use if client wants to highlight the ADPTS Mobile app.]</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ADP Mobile Solutions app is a fast and easy way to access your retirement plan account from any mobile device with a few simple clicks. </a:t>
            </a:r>
          </a:p>
          <a:p>
            <a:endParaRPr lang="en-US" sz="1200" dirty="0">
              <a:latin typeface="Arial" panose="020B0604020202020204" pitchFamily="34" charset="0"/>
              <a:cs typeface="Arial" panose="020B0604020202020204" pitchFamily="34" charset="0"/>
            </a:endParaRPr>
          </a:p>
          <a:p>
            <a:r>
              <a:rPr lang="en-US" sz="1200" dirty="0">
                <a:effectLst/>
                <a:latin typeface="Arial" panose="020B0604020202020204" pitchFamily="34" charset="0"/>
                <a:ea typeface="Calibri" panose="020F0502020204030204" pitchFamily="34" charset="0"/>
                <a:cs typeface="Arial" panose="020B0604020202020204" pitchFamily="34" charset="0"/>
              </a:rPr>
              <a:t>You can enroll in the plan, change contributions, reallocate your balances, make a fund transfer and much, much, more.</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To get started, simply download, and install the ADP Mobile App available from the App Store or Google Play. </a:t>
            </a:r>
          </a:p>
          <a:p>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Once you have logged on, scroll down to find Retirement/401(k). Now click “View Account” to connect to the Voya participant website.</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45</a:t>
            </a:fld>
            <a:endParaRPr lang="en-US"/>
          </a:p>
        </p:txBody>
      </p:sp>
    </p:spTree>
    <p:extLst>
      <p:ext uri="{BB962C8B-B14F-4D97-AF65-F5344CB8AC3E}">
        <p14:creationId xmlns:p14="http://schemas.microsoft.com/office/powerpoint/2010/main" val="3210940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[OPTION</a:t>
            </a:r>
            <a:r>
              <a:rPr lang="en-US" sz="1200" b="1" baseline="0" dirty="0">
                <a:latin typeface="Arial" panose="020B0604020202020204" pitchFamily="34" charset="0"/>
                <a:cs typeface="Arial" panose="020B0604020202020204" pitchFamily="34" charset="0"/>
              </a:rPr>
              <a:t> 1 – SHOW VIDEO]</a:t>
            </a:r>
          </a:p>
          <a:p>
            <a:pPr eaLnBrk="1" hangingPunct="1"/>
            <a:r>
              <a:rPr lang="en-US" altLang="en-US" sz="1200" b="1" dirty="0">
                <a:latin typeface="Arial" panose="020B0604020202020204" pitchFamily="34" charset="0"/>
                <a:cs typeface="Arial" panose="020B0604020202020204" pitchFamily="34" charset="0"/>
              </a:rPr>
              <a:t>[NOTE: Auto Enrollment plans]</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baseline="0" dirty="0">
                <a:latin typeface="Arial" panose="020B0604020202020204" pitchFamily="34" charset="0"/>
                <a:cs typeface="Arial" panose="020B0604020202020204" pitchFamily="34" charset="0"/>
              </a:rPr>
              <a:t>Please allow me to play this short video describing the enrollment experience.  Thi</a:t>
            </a:r>
            <a:r>
              <a:rPr lang="en-US" altLang="en-US" sz="1200" dirty="0">
                <a:latin typeface="Arial" panose="020B0604020202020204" pitchFamily="34" charset="0"/>
                <a:cs typeface="Arial" panose="020B0604020202020204" pitchFamily="34" charset="0"/>
              </a:rPr>
              <a:t>s video is also available withing </a:t>
            </a:r>
            <a:r>
              <a:rPr lang="en-US" altLang="en-US" sz="1200" baseline="0" dirty="0">
                <a:latin typeface="Arial" panose="020B0604020202020204" pitchFamily="34" charset="0"/>
                <a:cs typeface="Arial" panose="020B0604020202020204" pitchFamily="34" charset="0"/>
              </a:rPr>
              <a:t>their Enrollment Kit via email – there is a link to watch this video.</a:t>
            </a:r>
          </a:p>
          <a:p>
            <a:pPr eaLnBrk="1" hangingPunct="1"/>
            <a:endParaRPr lang="en-US" altLang="en-US" sz="1200" baseline="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https://presents.voya.com/Content/Delivers/adp/enroll/auto/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46</a:t>
            </a:fld>
            <a:endParaRPr lang="en-US"/>
          </a:p>
        </p:txBody>
      </p:sp>
    </p:spTree>
    <p:extLst>
      <p:ext uri="{BB962C8B-B14F-4D97-AF65-F5344CB8AC3E}">
        <p14:creationId xmlns:p14="http://schemas.microsoft.com/office/powerpoint/2010/main" val="2625133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[OPTION</a:t>
            </a:r>
            <a:r>
              <a:rPr lang="en-US" sz="1200" b="1" baseline="0" dirty="0">
                <a:latin typeface="Arial" panose="020B0604020202020204" pitchFamily="34" charset="0"/>
                <a:cs typeface="Arial" panose="020B0604020202020204" pitchFamily="34" charset="0"/>
              </a:rPr>
              <a:t> 1 – SHOW VIDEO]</a:t>
            </a:r>
          </a:p>
          <a:p>
            <a:pPr eaLnBrk="1" hangingPunct="1"/>
            <a:r>
              <a:rPr lang="en-US" altLang="en-US" sz="1200" b="1" dirty="0">
                <a:latin typeface="Arial" panose="020B0604020202020204" pitchFamily="34" charset="0"/>
                <a:cs typeface="Arial" panose="020B0604020202020204" pitchFamily="34" charset="0"/>
              </a:rPr>
              <a:t>[NOTE: Non-Auto Enrollment plans]</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baseline="0" dirty="0">
                <a:latin typeface="Arial" panose="020B0604020202020204" pitchFamily="34" charset="0"/>
                <a:cs typeface="Arial" panose="020B0604020202020204" pitchFamily="34" charset="0"/>
              </a:rPr>
              <a:t>Please allow me to play this short video describing the enrollment experience.  Thi</a:t>
            </a:r>
            <a:r>
              <a:rPr lang="en-US" altLang="en-US" sz="1200" dirty="0">
                <a:latin typeface="Arial" panose="020B0604020202020204" pitchFamily="34" charset="0"/>
                <a:cs typeface="Arial" panose="020B0604020202020204" pitchFamily="34" charset="0"/>
              </a:rPr>
              <a:t>s video is also available withing </a:t>
            </a:r>
            <a:r>
              <a:rPr lang="en-US" altLang="en-US" sz="1200" baseline="0" dirty="0">
                <a:latin typeface="Arial" panose="020B0604020202020204" pitchFamily="34" charset="0"/>
                <a:cs typeface="Arial" panose="020B0604020202020204" pitchFamily="34" charset="0"/>
              </a:rPr>
              <a:t>their Enrollment Kit via email – there is a link to watch this video.</a:t>
            </a:r>
            <a:endParaRPr lang="en-US" altLang="en-US" sz="1200" dirty="0">
              <a:latin typeface="Arial" panose="020B0604020202020204" pitchFamily="34" charset="0"/>
              <a:cs typeface="Arial" panose="020B0604020202020204" pitchFamily="34" charset="0"/>
            </a:endParaRPr>
          </a:p>
          <a:p>
            <a:pPr eaLnBrk="1" hangingPunct="1"/>
            <a:endParaRPr lang="en-US" alt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https://presents.voya.com/Content/Delivers/adp/enroll/non-auto/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47</a:t>
            </a:fld>
            <a:endParaRPr lang="en-US"/>
          </a:p>
        </p:txBody>
      </p:sp>
    </p:spTree>
    <p:extLst>
      <p:ext uri="{BB962C8B-B14F-4D97-AF65-F5344CB8AC3E}">
        <p14:creationId xmlns:p14="http://schemas.microsoft.com/office/powerpoint/2010/main" val="4040338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[OPTION</a:t>
            </a:r>
            <a:r>
              <a:rPr lang="en-US" sz="1200" b="1" baseline="0" dirty="0">
                <a:latin typeface="Arial" panose="020B0604020202020204" pitchFamily="34" charset="0"/>
                <a:cs typeface="Arial" panose="020B0604020202020204" pitchFamily="34" charset="0"/>
              </a:rPr>
              <a:t> 2 – GO OVER SLIDE WITH AUDIENCE]</a:t>
            </a:r>
            <a:endParaRPr lang="en-US" sz="1200" b="0" baseline="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Enrolling online can be done in 3 simple steps; about me, set a goal and..</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48</a:t>
            </a:fld>
            <a:endParaRPr lang="en-US"/>
          </a:p>
        </p:txBody>
      </p:sp>
    </p:spTree>
    <p:extLst>
      <p:ext uri="{BB962C8B-B14F-4D97-AF65-F5344CB8AC3E}">
        <p14:creationId xmlns:p14="http://schemas.microsoft.com/office/powerpoint/2010/main" val="712582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[OPTION</a:t>
            </a:r>
            <a:r>
              <a:rPr lang="en-US" sz="1200" b="1" baseline="0" dirty="0">
                <a:latin typeface="Arial" panose="020B0604020202020204" pitchFamily="34" charset="0"/>
                <a:cs typeface="Arial" panose="020B0604020202020204" pitchFamily="34" charset="0"/>
              </a:rPr>
              <a:t> 2 – GO OVER SLIDE WITH AUDIENCE]</a:t>
            </a:r>
            <a:endParaRPr lang="en-US" sz="1200" b="0" baseline="0" dirty="0">
              <a:latin typeface="Arial" panose="020B0604020202020204" pitchFamily="34" charset="0"/>
              <a:cs typeface="Arial" panose="020B0604020202020204" pitchFamily="34" charset="0"/>
            </a:endParaRPr>
          </a:p>
          <a:p>
            <a:pPr eaLnBrk="1" hangingPunct="1">
              <a:defRPr/>
            </a:pPr>
            <a:endParaRPr lang="en-US" sz="1200" dirty="0">
              <a:latin typeface="Arial" panose="020B0604020202020204" pitchFamily="34" charset="0"/>
              <a:cs typeface="Arial" panose="020B0604020202020204" pitchFamily="34" charset="0"/>
            </a:endParaRPr>
          </a:p>
          <a:p>
            <a:pPr eaLnBrk="1" hangingPunct="1">
              <a:defRPr/>
            </a:pPr>
            <a:r>
              <a:rPr lang="en-US" sz="1200" dirty="0">
                <a:latin typeface="Arial" panose="020B0604020202020204" pitchFamily="34" charset="0"/>
                <a:cs typeface="Arial" panose="020B0604020202020204" pitchFamily="34" charset="0"/>
              </a:rPr>
              <a:t>Then make your</a:t>
            </a:r>
            <a:r>
              <a:rPr lang="en-US" sz="1200" baseline="0" dirty="0">
                <a:latin typeface="Arial" panose="020B0604020202020204" pitchFamily="34" charset="0"/>
                <a:cs typeface="Arial" panose="020B0604020202020204" pitchFamily="34" charset="0"/>
              </a:rPr>
              <a:t> enrollment decisions which include you contribution amount, investment selection and adding beneficiaries.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49</a:t>
            </a:fld>
            <a:endParaRPr lang="en-US"/>
          </a:p>
        </p:txBody>
      </p:sp>
    </p:spTree>
    <p:extLst>
      <p:ext uri="{BB962C8B-B14F-4D97-AF65-F5344CB8AC3E}">
        <p14:creationId xmlns:p14="http://schemas.microsoft.com/office/powerpoint/2010/main" val="8349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Today, the average 65-year-old can expect to live another 19½ years. [Source: National Center for Health Statistics Data Brief, 2019 – not spoken in recording]</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defTabSz="966511" fontAlgn="base">
              <a:spcBef>
                <a:spcPct val="0"/>
              </a:spcBef>
              <a:spcAft>
                <a:spcPct val="0"/>
              </a:spcAft>
              <a:defRPr/>
            </a:pPr>
            <a:r>
              <a:rPr lang="en-US" altLang="en-US" sz="1200" dirty="0">
                <a:latin typeface="Arial" panose="020B0604020202020204" pitchFamily="34" charset="0"/>
                <a:cs typeface="Arial" panose="020B0604020202020204" pitchFamily="34" charset="0"/>
              </a:rPr>
              <a:t>With a healthy lifestyle and a little luck, you might live long enough to blow out a hundred candles on a future birthday cake!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In order to avoid outliving your savings, you should plan on saving enough money to provide retirement income for at least 20 to 30 years. Perhaps 40 years. Hey, maybe more! It depends on when you retire and a host of other factors, some of which you can’t control. The point is, you don’t want income gaps to occur later in life. So give yourself a longevity cushion.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sz="1200" b="0" i="0" kern="1200" dirty="0">
                <a:solidFill>
                  <a:schemeClr val="tx1"/>
                </a:solidFill>
                <a:effectLst/>
                <a:latin typeface="Arial" panose="020B0604020202020204" pitchFamily="34" charset="0"/>
                <a:cs typeface="Arial" panose="020B0604020202020204" pitchFamily="34" charset="0"/>
              </a:rPr>
              <a:t>So…how much do you need to save for retirement? How does that number translate into potential monthly income? Are you on track?</a:t>
            </a:r>
          </a:p>
          <a:p>
            <a:pPr eaLnBrk="1" hangingPunct="1">
              <a:spcBef>
                <a:spcPct val="0"/>
              </a:spcBef>
            </a:pPr>
            <a:endParaRPr lang="en-US" sz="1200" b="0" i="0" kern="1200" dirty="0">
              <a:solidFill>
                <a:schemeClr val="tx1"/>
              </a:solidFill>
              <a:effectLst/>
              <a:latin typeface="Arial" panose="020B0604020202020204" pitchFamily="34" charset="0"/>
              <a:cs typeface="Arial" panose="020B0604020202020204" pitchFamily="34" charset="0"/>
            </a:endParaRPr>
          </a:p>
          <a:p>
            <a:pPr eaLnBrk="1" hangingPunct="1">
              <a:spcBef>
                <a:spcPct val="0"/>
              </a:spcBef>
            </a:pPr>
            <a:r>
              <a:rPr lang="en-US" sz="1200" b="0" i="0" kern="1200" dirty="0">
                <a:solidFill>
                  <a:schemeClr val="tx1"/>
                </a:solidFill>
                <a:effectLst/>
                <a:latin typeface="Arial" panose="020B0604020202020204" pitchFamily="34" charset="0"/>
                <a:cs typeface="Arial" panose="020B0604020202020204" pitchFamily="34" charset="0"/>
              </a:rPr>
              <a:t>In general, you need to replace the income you had during your working years with income from what you have saved for retirement</a:t>
            </a:r>
            <a:r>
              <a:rPr lang="en-US" sz="1200" b="0" i="0" kern="1200" baseline="0" dirty="0">
                <a:solidFill>
                  <a:schemeClr val="tx1"/>
                </a:solidFill>
                <a:effectLst/>
                <a:latin typeface="Arial" panose="020B0604020202020204" pitchFamily="34" charset="0"/>
                <a:cs typeface="Arial" panose="020B0604020202020204" pitchFamily="34" charset="0"/>
              </a:rPr>
              <a:t> – that’s called income replacement.  And most people are considered “on track” if their income replacement is 70% or more.  A little later, I’ll tell you how the </a:t>
            </a:r>
            <a:r>
              <a:rPr lang="en-US" sz="1200" b="0" i="0" kern="1200" baseline="0" dirty="0" err="1">
                <a:solidFill>
                  <a:schemeClr val="tx1"/>
                </a:solidFill>
                <a:effectLst/>
                <a:latin typeface="Arial" panose="020B0604020202020204" pitchFamily="34" charset="0"/>
                <a:cs typeface="Arial" panose="020B0604020202020204" pitchFamily="34" charset="0"/>
              </a:rPr>
              <a:t>myOrangeMoney</a:t>
            </a:r>
            <a:r>
              <a:rPr lang="en-US" sz="1200" b="0" i="0" kern="1200" baseline="0" dirty="0">
                <a:solidFill>
                  <a:schemeClr val="tx1"/>
                </a:solidFill>
                <a:effectLst/>
                <a:latin typeface="Arial" panose="020B0604020202020204" pitchFamily="34" charset="0"/>
                <a:cs typeface="Arial" panose="020B0604020202020204" pitchFamily="34" charset="0"/>
              </a:rPr>
              <a:t> interactive online experience can help you determine if you are on track or not.</a:t>
            </a:r>
            <a:endParaRPr lang="en-US" altLang="en-US" sz="1200" dirty="0">
              <a:latin typeface="Arial" panose="020B0604020202020204" pitchFamily="34" charset="0"/>
              <a:cs typeface="Arial" panose="020B0604020202020204" pitchFamily="34" charset="0"/>
            </a:endParaRPr>
          </a:p>
          <a:p>
            <a:pPr eaLnBrk="1" hangingPunct="1">
              <a:spcBef>
                <a:spcPct val="0"/>
              </a:spcBef>
            </a:pP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5</a:t>
            </a:fld>
            <a:endParaRPr lang="en-US"/>
          </a:p>
        </p:txBody>
      </p:sp>
    </p:spTree>
    <p:extLst>
      <p:ext uri="{BB962C8B-B14F-4D97-AF65-F5344CB8AC3E}">
        <p14:creationId xmlns:p14="http://schemas.microsoft.com/office/powerpoint/2010/main" val="1393302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[OPTIONAL – use if client wants more to call out beneficiary designation.]</a:t>
            </a:r>
          </a:p>
          <a:p>
            <a:endParaRPr lang="en-US" sz="1200" b="1" dirty="0">
              <a:latin typeface="Arial" panose="020B0604020202020204" pitchFamily="34" charset="0"/>
              <a:cs typeface="Arial" panose="020B0604020202020204" pitchFamily="34" charset="0"/>
            </a:endParaRPr>
          </a:p>
          <a:p>
            <a:r>
              <a:rPr lang="en-US" sz="1200" b="0" i="0" u="none" strike="noStrike" baseline="0" dirty="0">
                <a:latin typeface="Arial" panose="020B0604020202020204" pitchFamily="34" charset="0"/>
                <a:cs typeface="Arial" panose="020B0604020202020204" pitchFamily="34" charset="0"/>
              </a:rPr>
              <a:t>Designating a beneficiary for your ADP TotalSource Retirement Savings Plan account helps make sure that the savings you’ve worked so hard to accumulate are passed to those who you intend to receive this benefit.</a:t>
            </a:r>
          </a:p>
          <a:p>
            <a:endParaRPr lang="en-US" sz="1200" b="0" i="0" u="none" strike="noStrike" baseline="0" dirty="0">
              <a:latin typeface="Arial" panose="020B0604020202020204" pitchFamily="34" charset="0"/>
              <a:cs typeface="Arial" panose="020B0604020202020204" pitchFamily="34" charset="0"/>
            </a:endParaRPr>
          </a:p>
          <a:p>
            <a:r>
              <a:rPr lang="en-US" sz="1200" b="0" i="0" u="none" strike="noStrike" baseline="0" dirty="0">
                <a:latin typeface="Arial" panose="020B0604020202020204" pitchFamily="34" charset="0"/>
                <a:cs typeface="Arial" panose="020B0604020202020204" pitchFamily="34" charset="0"/>
              </a:rPr>
              <a:t>Let’s start with who is a beneficiary. It’s the person or organization you select to receive the value of your account in the event of your death.  The name you have on file takes priority over legal documents, such as a will. Please note that </a:t>
            </a:r>
            <a:r>
              <a:rPr lang="en-US" sz="1200" dirty="0">
                <a:latin typeface="Arial" panose="020B0604020202020204" pitchFamily="34" charset="0"/>
                <a:cs typeface="Arial" panose="020B0604020202020204" pitchFamily="34" charset="0"/>
              </a:rPr>
              <a:t>any beneficiary that you may have designated under a previous plan of your Employer that merges into this Plan will become null and void as of the merger.</a:t>
            </a:r>
            <a:endParaRPr lang="en-US" sz="1200" b="0" i="0" u="none" strike="noStrike" baseline="0" dirty="0">
              <a:latin typeface="Arial" panose="020B0604020202020204" pitchFamily="34" charset="0"/>
              <a:cs typeface="Arial" panose="020B0604020202020204" pitchFamily="34" charset="0"/>
            </a:endParaRPr>
          </a:p>
          <a:p>
            <a:endParaRPr lang="en-US" sz="1200" b="0" i="0" u="none" strike="noStrike" baseline="0" dirty="0">
              <a:latin typeface="Arial" panose="020B0604020202020204" pitchFamily="34" charset="0"/>
              <a:cs typeface="Arial" panose="020B0604020202020204" pitchFamily="34" charset="0"/>
            </a:endParaRPr>
          </a:p>
          <a:p>
            <a:r>
              <a:rPr lang="en-US" sz="1200" b="0" i="0" u="none" strike="noStrike" baseline="0" dirty="0">
                <a:latin typeface="Arial" panose="020B0604020202020204" pitchFamily="34" charset="0"/>
                <a:cs typeface="Arial" panose="020B0604020202020204" pitchFamily="34" charset="0"/>
              </a:rPr>
              <a:t>You may choose to designate primary and contingent beneficiaries. A contingent beneficiary will receive the funds in the event that your primary beneficiary dies before you. If there are no surviving primary or contingent beneficiaries, death benefits will be paid according to the terms of the Plan.</a:t>
            </a:r>
          </a:p>
          <a:p>
            <a:endParaRPr lang="en-US" sz="1200" b="0" i="0" u="none" strike="noStrike" baseline="0" dirty="0">
              <a:latin typeface="Arial" panose="020B0604020202020204" pitchFamily="34" charset="0"/>
              <a:cs typeface="Arial" panose="020B0604020202020204" pitchFamily="34" charset="0"/>
            </a:endParaRPr>
          </a:p>
          <a:p>
            <a:r>
              <a:rPr lang="en-US" sz="1200" b="0" i="0" u="none" strike="noStrike" baseline="0" dirty="0">
                <a:latin typeface="Arial" panose="020B0604020202020204" pitchFamily="34" charset="0"/>
                <a:cs typeface="Arial" panose="020B0604020202020204" pitchFamily="34" charset="0"/>
              </a:rPr>
              <a:t>If you are a married participant (or in a registered domestic partnership relationship), you are generally required to obtain spousal consent if you name a beneficiary other than your spouse (or domestic partner).</a:t>
            </a:r>
          </a:p>
          <a:p>
            <a:endParaRPr lang="en-US" sz="1200" b="0" i="0" u="none" strike="noStrike"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50</a:t>
            </a:fld>
            <a:endParaRPr lang="en-US"/>
          </a:p>
        </p:txBody>
      </p:sp>
    </p:spTree>
    <p:extLst>
      <p:ext uri="{BB962C8B-B14F-4D97-AF65-F5344CB8AC3E}">
        <p14:creationId xmlns:p14="http://schemas.microsoft.com/office/powerpoint/2010/main" val="4255486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OPTIONAL</a:t>
            </a:r>
            <a:r>
              <a:rPr lang="en-US" sz="1000" b="1" baseline="0" dirty="0">
                <a:latin typeface="Arial" panose="020B0604020202020204" pitchFamily="34" charset="0"/>
                <a:cs typeface="Arial" panose="020B0604020202020204" pitchFamily="34" charset="0"/>
              </a:rPr>
              <a:t> – MORE DETAIL ABOUT FINANCIAL WELLNESS EXPERIENCE]</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This personalized and guided education experience includes three key components:</a:t>
            </a:r>
          </a:p>
          <a:p>
            <a:pPr marL="686716" lvl="1" indent="-228905">
              <a:buFont typeface="+mj-lt"/>
              <a:buAutoNum type="arabicPeriod"/>
            </a:pPr>
            <a:r>
              <a:rPr lang="en-US" sz="1000" dirty="0">
                <a:latin typeface="Arial" panose="020B0604020202020204" pitchFamily="34" charset="0"/>
                <a:cs typeface="Arial" panose="020B0604020202020204" pitchFamily="34" charset="0"/>
              </a:rPr>
              <a:t>A brief Financial Wellness Assessment that’s used to score your financial health across six pillars,</a:t>
            </a:r>
          </a:p>
          <a:p>
            <a:pPr marL="686716" lvl="1" indent="-228905">
              <a:buFont typeface="+mj-lt"/>
              <a:buAutoNum type="arabicPeriod"/>
            </a:pPr>
            <a:r>
              <a:rPr lang="en-US" sz="1000" dirty="0">
                <a:latin typeface="Arial" panose="020B0604020202020204" pitchFamily="34" charset="0"/>
                <a:cs typeface="Arial" panose="020B0604020202020204" pitchFamily="34" charset="0"/>
              </a:rPr>
              <a:t>A personalized Financial Wellness dashboard, and </a:t>
            </a:r>
          </a:p>
          <a:p>
            <a:pPr marL="686716" lvl="1" indent="-228905" defTabSz="882762">
              <a:buFont typeface="+mj-lt"/>
              <a:buAutoNum type="arabicPeriod"/>
              <a:defRPr/>
            </a:pPr>
            <a:r>
              <a:rPr lang="en-US" sz="1000" dirty="0">
                <a:latin typeface="Arial" panose="020B0604020202020204" pitchFamily="34" charset="0"/>
                <a:cs typeface="Arial" panose="020B0604020202020204" pitchFamily="34" charset="0"/>
              </a:rPr>
              <a:t>A Resource Center which is a centralized home for all educational materials</a:t>
            </a:r>
          </a:p>
          <a:p>
            <a:pPr marL="686716" lvl="1" indent="-228905">
              <a:buFont typeface="+mj-lt"/>
              <a:buAutoNum type="arabicPeriod"/>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Once you log into your Plan</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account, just click the ‘Financial Wellness’ button on the top left part of the page.</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experience starts with a brief series of questions to evaluate your current financial health. After completing the assessment, you will be able to see how you are doing in each of the six pillars. </a:t>
            </a:r>
          </a:p>
          <a:p>
            <a:pPr defTabSz="915621" eaLnBrk="1" fontAlgn="auto" hangingPunct="1">
              <a:spcBef>
                <a:spcPts val="0"/>
              </a:spcBef>
              <a:spcAft>
                <a:spcPts val="0"/>
              </a:spcAft>
              <a:defRPr/>
            </a:pPr>
            <a:endParaRPr lang="en-US" sz="1000" dirty="0">
              <a:latin typeface="Arial" panose="020B0604020202020204" pitchFamily="34" charset="0"/>
              <a:ea typeface="+mn-ea"/>
              <a:cs typeface="Arial" panose="020B0604020202020204" pitchFamily="34" charset="0"/>
            </a:endParaRPr>
          </a:p>
          <a:p>
            <a:pPr defTabSz="915621" eaLnBrk="1" fontAlgn="auto" hangingPunct="1">
              <a:spcBef>
                <a:spcPts val="0"/>
              </a:spcBef>
              <a:spcAft>
                <a:spcPts val="0"/>
              </a:spcAft>
              <a:defRPr/>
            </a:pPr>
            <a:r>
              <a:rPr lang="en-US" sz="1000" dirty="0">
                <a:latin typeface="Arial" panose="020B0604020202020204" pitchFamily="34" charset="0"/>
                <a:cs typeface="Arial" panose="020B0604020202020204" pitchFamily="34" charset="0"/>
              </a:rPr>
              <a:t>Your dashboard will be personalized with guidance and educational content targeted to you and your situation. </a:t>
            </a:r>
          </a:p>
          <a:p>
            <a:pPr defTabSz="915621" eaLnBrk="1" fontAlgn="auto" hangingPunct="1">
              <a:spcBef>
                <a:spcPts val="0"/>
              </a:spcBef>
              <a:spcAft>
                <a:spcPts val="0"/>
              </a:spcAft>
              <a:defRPr/>
            </a:pPr>
            <a:endParaRPr lang="en-US" sz="1000" dirty="0">
              <a:latin typeface="Arial" panose="020B0604020202020204" pitchFamily="34" charset="0"/>
              <a:cs typeface="Arial" panose="020B0604020202020204" pitchFamily="34" charset="0"/>
            </a:endParaRPr>
          </a:p>
          <a:p>
            <a:pPr defTabSz="915621" eaLnBrk="1" fontAlgn="auto" hangingPunct="1">
              <a:spcBef>
                <a:spcPts val="0"/>
              </a:spcBef>
              <a:spcAft>
                <a:spcPts val="0"/>
              </a:spcAft>
              <a:defRPr/>
            </a:pPr>
            <a:r>
              <a:rPr lang="en-US" sz="1000" dirty="0">
                <a:latin typeface="Arial" panose="020B0604020202020204" pitchFamily="34" charset="0"/>
                <a:cs typeface="Arial" panose="020B0604020202020204" pitchFamily="34" charset="0"/>
              </a:rPr>
              <a:t>Within the Resource Center, you have access to additional tools and educational materials to help you achieve your goals. </a:t>
            </a:r>
          </a:p>
          <a:p>
            <a:endParaRPr lang="en-US" sz="1000" dirty="0">
              <a:latin typeface="Arial" panose="020B0604020202020204" pitchFamily="34" charset="0"/>
              <a:ea typeface="+mn-ea"/>
              <a:cs typeface="Arial" panose="020B0604020202020204" pitchFamily="34" charset="0"/>
            </a:endParaRPr>
          </a:p>
          <a:p>
            <a:r>
              <a:rPr lang="en-US" sz="1000" dirty="0">
                <a:latin typeface="Arial" panose="020B0604020202020204" pitchFamily="34" charset="0"/>
                <a:cs typeface="Arial" panose="020B0604020202020204" pitchFamily="34" charset="0"/>
              </a:rPr>
              <a:t>Throughout</a:t>
            </a:r>
            <a:r>
              <a:rPr lang="en-US" sz="1000" baseline="0" dirty="0">
                <a:latin typeface="Arial" panose="020B0604020202020204" pitchFamily="34" charset="0"/>
                <a:cs typeface="Arial" panose="020B0604020202020204" pitchFamily="34" charset="0"/>
              </a:rPr>
              <a:t> the year, go back and re-take the assessment to see how you’re doing to improve your overall financial wellness.</a:t>
            </a:r>
            <a:endParaRPr lang="en-US" sz="1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51</a:t>
            </a:fld>
            <a:endParaRPr lang="en-US"/>
          </a:p>
        </p:txBody>
      </p:sp>
    </p:spTree>
    <p:extLst>
      <p:ext uri="{BB962C8B-B14F-4D97-AF65-F5344CB8AC3E}">
        <p14:creationId xmlns:p14="http://schemas.microsoft.com/office/powerpoint/2010/main" val="596778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itchFamily="34" charset="0"/>
                <a:cs typeface="Arial" pitchFamily="34" charset="0"/>
              </a:rPr>
              <a:t>[</a:t>
            </a:r>
            <a:r>
              <a:rPr lang="en-US" altLang="en-US" sz="1200" b="1" dirty="0">
                <a:latin typeface="Arial" pitchFamily="34" charset="0"/>
                <a:cs typeface="Arial" pitchFamily="34" charset="0"/>
              </a:rPr>
              <a:t>OPTIONAL</a:t>
            </a:r>
            <a:r>
              <a:rPr lang="en-US" altLang="en-US" sz="1200" b="1" baseline="0" dirty="0">
                <a:latin typeface="Arial" pitchFamily="34" charset="0"/>
                <a:cs typeface="Arial" pitchFamily="34" charset="0"/>
              </a:rPr>
              <a:t> – INCLUDE IF EMPLOYER REQUESTS]</a:t>
            </a:r>
            <a:endParaRPr lang="en-US" altLang="en-US" sz="1200" dirty="0">
              <a:latin typeface="Arial" pitchFamily="34" charset="0"/>
              <a:cs typeface="Arial" pitchFamily="34" charset="0"/>
            </a:endParaRPr>
          </a:p>
          <a:p>
            <a:endParaRPr lang="en-US" altLang="en-US" sz="1200" dirty="0">
              <a:latin typeface="Arial" pitchFamily="34" charset="0"/>
              <a:cs typeface="Arial" pitchFamily="34" charset="0"/>
            </a:endParaRPr>
          </a:p>
          <a:p>
            <a:r>
              <a:rPr lang="en-US" altLang="en-US" sz="1200" dirty="0">
                <a:latin typeface="Arial" pitchFamily="34" charset="0"/>
                <a:cs typeface="Arial" pitchFamily="34" charset="0"/>
              </a:rPr>
              <a:t>The special needs community is the largest minority group in the U.S.</a:t>
            </a:r>
          </a:p>
          <a:p>
            <a:pPr marL="171450" indent="-171450">
              <a:buFont typeface="Arial" panose="020B0604020202020204" pitchFamily="34" charset="0"/>
              <a:buChar char="•"/>
            </a:pPr>
            <a:r>
              <a:rPr lang="en-US" altLang="en-US" sz="1200" dirty="0">
                <a:latin typeface="Arial" pitchFamily="34" charset="0"/>
                <a:cs typeface="Arial" pitchFamily="34" charset="0"/>
              </a:rPr>
              <a:t>1 in 4 people in the US reports having a disability</a:t>
            </a:r>
          </a:p>
          <a:p>
            <a:pPr marL="171450" indent="-171450">
              <a:buFont typeface="Arial" panose="020B0604020202020204" pitchFamily="34" charset="0"/>
              <a:buChar char="•"/>
            </a:pPr>
            <a:r>
              <a:rPr lang="en-US" altLang="en-US" sz="1200" dirty="0">
                <a:latin typeface="Arial" pitchFamily="34" charset="0"/>
                <a:cs typeface="Arial" pitchFamily="34" charset="0"/>
              </a:rPr>
              <a:t>Half of US adults care for a child, parent or other relative.</a:t>
            </a:r>
          </a:p>
          <a:p>
            <a:pPr marL="171450" indent="-171450">
              <a:buFont typeface="Arial" panose="020B0604020202020204" pitchFamily="34" charset="0"/>
              <a:buChar char="•"/>
            </a:pPr>
            <a:r>
              <a:rPr lang="en-US" altLang="en-US" sz="1200" dirty="0">
                <a:latin typeface="Arial" pitchFamily="34" charset="0"/>
                <a:cs typeface="Arial" pitchFamily="34" charset="0"/>
              </a:rPr>
              <a:t>Despite the size of the special needs community, often times their needs are overlooked and underserved</a:t>
            </a:r>
          </a:p>
          <a:p>
            <a:endParaRPr lang="en-US" altLang="en-US" sz="1200" dirty="0">
              <a:latin typeface="Arial" pitchFamily="34" charset="0"/>
              <a:cs typeface="Arial" pitchFamily="34" charset="0"/>
            </a:endParaRPr>
          </a:p>
          <a:p>
            <a:r>
              <a:rPr lang="en-US" altLang="en-US" sz="1200" dirty="0">
                <a:latin typeface="Arial" pitchFamily="34" charset="0"/>
                <a:cs typeface="Arial" pitchFamily="34" charset="0"/>
              </a:rPr>
              <a:t>It’s important to note that caregivers also represent an essential group in the special needs community and range from family members to full or part time help and emotional and financial support. Caregivers in the workforce face particular challenges, juggling work and caregiving responsibilities as well as battling stereotypes or social stigmas. </a:t>
            </a:r>
          </a:p>
          <a:p>
            <a:endParaRPr lang="en-US" altLang="en-US" sz="1200" dirty="0">
              <a:latin typeface="Arial" pitchFamily="34" charset="0"/>
              <a:cs typeface="Arial" pitchFamily="34" charset="0"/>
            </a:endParaRPr>
          </a:p>
          <a:p>
            <a:pPr>
              <a:buFontTx/>
              <a:buChar char="•"/>
            </a:pPr>
            <a:r>
              <a:rPr lang="en-US" altLang="en-US" sz="1200" dirty="0">
                <a:latin typeface="Arial" pitchFamily="34" charset="0"/>
                <a:cs typeface="Arial" pitchFamily="34" charset="0"/>
              </a:rPr>
              <a:t>90% of caregiver employees feel they lack company support in areas.</a:t>
            </a:r>
          </a:p>
          <a:p>
            <a:pPr marL="0" marR="0" lvl="0" indent="0" algn="l" defTabSz="914400" rtl="0" eaLnBrk="0" fontAlgn="base" latinLnBrk="0" hangingPunct="0">
              <a:lnSpc>
                <a:spcPct val="100000"/>
              </a:lnSpc>
              <a:spcBef>
                <a:spcPct val="30000"/>
              </a:spcBef>
              <a:spcAft>
                <a:spcPct val="0"/>
              </a:spcAft>
              <a:buClrTx/>
              <a:buSzTx/>
              <a:buFontTx/>
              <a:buChar char="•"/>
              <a:tabLst/>
              <a:defRPr/>
            </a:pPr>
            <a:r>
              <a:rPr lang="en-US" altLang="en-US" sz="1200" dirty="0">
                <a:latin typeface="Arial" pitchFamily="34" charset="0"/>
                <a:cs typeface="Arial" pitchFamily="34" charset="0"/>
              </a:rPr>
              <a:t>64% [of family caregivers] reported that caregiving impacted their career, due to having to take time off, conflicts with scheduling, using office hours to get non-work items done, having to quit a job, missing meetings, using office resources for non-work items or even sidelining a career advancement opportunity. </a:t>
            </a:r>
            <a:r>
              <a:rPr lang="en-US" altLang="en-US" sz="1200" baseline="0" dirty="0">
                <a:latin typeface="Arial" panose="020B0604020202020204" pitchFamily="34" charset="0"/>
                <a:cs typeface="Arial" pitchFamily="34" charset="0"/>
              </a:rPr>
              <a:t>(</a:t>
            </a:r>
            <a:r>
              <a:rPr lang="en-US" sz="1200" b="0" i="1" u="none" strike="noStrike" kern="1200" baseline="0" dirty="0">
                <a:solidFill>
                  <a:schemeClr val="tx1"/>
                </a:solidFill>
                <a:latin typeface="Arial" panose="020B0604020202020204" pitchFamily="34" charset="0"/>
                <a:ea typeface="MS PGothic" pitchFamily="34" charset="-128"/>
                <a:cs typeface="Arial" panose="020B0604020202020204" pitchFamily="34" charset="0"/>
              </a:rPr>
              <a:t>The Impact of Caregiving on Work. A National Business Group on Health® Publication, 201: https://www.businessgrouphealth.org/pub/?id=2F661FB2-E990-8924-0120-D3733FD60E90</a:t>
            </a:r>
            <a:r>
              <a:rPr lang="en-US" sz="1200" b="0" i="0" u="none" strike="noStrike" kern="1200" baseline="0" dirty="0">
                <a:solidFill>
                  <a:schemeClr val="tx1"/>
                </a:solidFill>
                <a:latin typeface="Arial" panose="020B0604020202020204" pitchFamily="34" charset="0"/>
                <a:ea typeface="MS PGothic" pitchFamily="34" charset="-128"/>
                <a:cs typeface="Arial" panose="020B0604020202020204" pitchFamily="34" charset="0"/>
              </a:rPr>
              <a:t>. )</a:t>
            </a:r>
            <a:endParaRPr lang="en-US" altLang="en-US" sz="1200" dirty="0">
              <a:latin typeface="Arial" pitchFamily="34" charset="0"/>
              <a:cs typeface="Arial" pitchFamily="34" charset="0"/>
            </a:endParaRPr>
          </a:p>
          <a:p>
            <a:pPr>
              <a:buFontTx/>
              <a:buChar char="•"/>
            </a:pPr>
            <a:r>
              <a:rPr lang="en-US" altLang="en-US" sz="1200" dirty="0">
                <a:latin typeface="Arial" pitchFamily="34" charset="0"/>
                <a:cs typeface="Arial" pitchFamily="34" charset="0"/>
              </a:rPr>
              <a:t>94% of caregivers would stay with employers that provide relevant caregiving benefits/resources.</a:t>
            </a:r>
            <a:r>
              <a:rPr lang="en-US" altLang="en-US" sz="1200" baseline="0" dirty="0">
                <a:latin typeface="Arial" panose="020B0604020202020204" pitchFamily="34" charset="0"/>
                <a:cs typeface="Arial" pitchFamily="34" charset="0"/>
              </a:rPr>
              <a:t> </a:t>
            </a:r>
            <a:endParaRPr lang="en-US" altLang="en-US" sz="1200" dirty="0">
              <a:latin typeface="Arial" panose="020B0604020202020204" pitchFamily="34" charset="0"/>
              <a:cs typeface="Arial" pitchFamily="34" charset="0"/>
            </a:endParaRPr>
          </a:p>
          <a:p>
            <a:r>
              <a:rPr lang="en-US" altLang="en-US" sz="1200" i="1" dirty="0">
                <a:latin typeface="Arial" panose="020B0604020202020204" pitchFamily="34" charset="0"/>
                <a:cs typeface="Arial" pitchFamily="34" charset="0"/>
              </a:rPr>
              <a:t>Voya Cares®</a:t>
            </a:r>
            <a:r>
              <a:rPr lang="en-US" altLang="en-US" sz="1200" dirty="0">
                <a:latin typeface="Arial" panose="020B0604020202020204" pitchFamily="34" charset="0"/>
                <a:cs typeface="Arial" pitchFamily="34" charset="0"/>
              </a:rPr>
              <a:t> provides education, resources, and access to personalized support for people with disabilities and their caregivers. (</a:t>
            </a:r>
            <a:r>
              <a:rPr lang="en-US" sz="1200" b="0" i="1" u="none" strike="noStrike" kern="1200" baseline="0" dirty="0">
                <a:solidFill>
                  <a:schemeClr val="tx1"/>
                </a:solidFill>
                <a:latin typeface="Arial" panose="020B0604020202020204" pitchFamily="34" charset="0"/>
                <a:ea typeface="MS PGothic" pitchFamily="34" charset="-128"/>
                <a:cs typeface="Arial" panose="020B0604020202020204" pitchFamily="34" charset="0"/>
              </a:rPr>
              <a:t>“For the Benefit of All: How Organizations Win When They Recognize and Support Caregivers and Employees with Disabilities”, Voya Financial, May 2019, voyacares.com/</a:t>
            </a:r>
            <a:r>
              <a:rPr lang="en-US" sz="1200" b="0" i="1" u="none" strike="noStrike" kern="1200" baseline="0" dirty="0" err="1">
                <a:solidFill>
                  <a:schemeClr val="tx1"/>
                </a:solidFill>
                <a:latin typeface="Arial" panose="020B0604020202020204" pitchFamily="34" charset="0"/>
                <a:ea typeface="MS PGothic" pitchFamily="34" charset="-128"/>
                <a:cs typeface="Arial" panose="020B0604020202020204" pitchFamily="34" charset="0"/>
              </a:rPr>
              <a:t>forthebenefitofall</a:t>
            </a:r>
            <a:r>
              <a:rPr lang="en-US" sz="1200" b="0" i="1" u="none" strike="noStrike" kern="1200" baseline="0" dirty="0">
                <a:solidFill>
                  <a:schemeClr val="tx1"/>
                </a:solidFill>
                <a:latin typeface="Arial" panose="020B0604020202020204" pitchFamily="34" charset="0"/>
                <a:ea typeface="MS PGothic" pitchFamily="34" charset="-128"/>
                <a:cs typeface="Arial" panose="020B0604020202020204" pitchFamily="34" charset="0"/>
              </a:rPr>
              <a:t>.)</a:t>
            </a:r>
            <a:endParaRPr lang="en-US" altLang="en-US" sz="1200" dirty="0">
              <a:latin typeface="Arial" pitchFamily="34" charset="0"/>
              <a:cs typeface="Arial" pitchFamily="34" charset="0"/>
            </a:endParaRPr>
          </a:p>
          <a:p>
            <a:endParaRPr lang="en-US" altLang="en-US" sz="1200" dirty="0">
              <a:latin typeface="Arial" pitchFamily="34" charset="0"/>
              <a:cs typeface="Arial" pitchFamily="34" charset="0"/>
            </a:endParaRPr>
          </a:p>
          <a:p>
            <a:r>
              <a:rPr lang="en-US" altLang="en-US" sz="1200" dirty="0">
                <a:latin typeface="Arial" pitchFamily="34" charset="0"/>
                <a:cs typeface="Arial" pitchFamily="34" charset="0"/>
              </a:rPr>
              <a:t>Whether you’ve started planning or don’t know where to begin, Voya can help you navigate your next step. </a:t>
            </a:r>
          </a:p>
          <a:p>
            <a:pPr>
              <a:buFontTx/>
              <a:buChar char="•"/>
            </a:pPr>
            <a:r>
              <a:rPr lang="en-US" altLang="en-US" sz="1200" dirty="0">
                <a:latin typeface="Arial" pitchFamily="34" charset="0"/>
                <a:cs typeface="Arial" pitchFamily="34" charset="0"/>
              </a:rPr>
              <a:t>Education – Serve as resource navigators, providing one-stop access to information and personalized solutions.</a:t>
            </a:r>
          </a:p>
          <a:p>
            <a:pPr>
              <a:buFontTx/>
              <a:buChar char="•"/>
            </a:pPr>
            <a:r>
              <a:rPr lang="en-US" altLang="en-US" sz="1200" dirty="0">
                <a:latin typeface="Arial" pitchFamily="34" charset="0"/>
                <a:cs typeface="Arial" pitchFamily="34" charset="0"/>
              </a:rPr>
              <a:t>Personalization – Personalized online resources factor in your unique needs.</a:t>
            </a:r>
          </a:p>
          <a:p>
            <a:pPr>
              <a:buFontTx/>
              <a:buChar char="•"/>
            </a:pPr>
            <a:r>
              <a:rPr lang="en-US" altLang="en-US" sz="1200" dirty="0">
                <a:latin typeface="Arial" pitchFamily="34" charset="0"/>
                <a:cs typeface="Arial" pitchFamily="34" charset="0"/>
              </a:rPr>
              <a:t>Understanding – Help you understand the benefits available based on your circumstances.</a:t>
            </a:r>
          </a:p>
          <a:p>
            <a:endParaRPr lang="en-US" sz="1200" dirty="0">
              <a:latin typeface="Arial" panose="020B0604020202020204" pitchFamily="34" charset="0"/>
              <a:cs typeface="Arial" panose="020B0604020202020204" pitchFamily="34" charset="0"/>
            </a:endParaRPr>
          </a:p>
          <a:p>
            <a:r>
              <a:rPr lang="en-US" sz="1200" b="0" i="0" kern="1200" dirty="0">
                <a:solidFill>
                  <a:schemeClr val="tx1"/>
                </a:solidFill>
                <a:effectLst/>
                <a:latin typeface="Arial" panose="020B0604020202020204" pitchFamily="34" charset="0"/>
                <a:cs typeface="Arial" panose="020B0604020202020204" pitchFamily="34" charset="0"/>
              </a:rPr>
              <a:t>We are committed to making a positive difference in the lives of people with disabilities and special needs from birth through aging, by providing advocacy, resources and solutions.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52</a:t>
            </a:fld>
            <a:endParaRPr lang="en-US"/>
          </a:p>
        </p:txBody>
      </p:sp>
    </p:spTree>
    <p:extLst>
      <p:ext uri="{BB962C8B-B14F-4D97-AF65-F5344CB8AC3E}">
        <p14:creationId xmlns:p14="http://schemas.microsoft.com/office/powerpoint/2010/main" val="1638411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latin typeface="Arial" panose="020B0604020202020204" pitchFamily="34" charset="0"/>
                <a:cs typeface="Arial" panose="020B0604020202020204" pitchFamily="34" charset="0"/>
              </a:rPr>
              <a:t>[OPTIONAL – use in wants to promote the budget tool.]</a:t>
            </a:r>
          </a:p>
          <a:p>
            <a:pPr>
              <a:defRPr/>
            </a:pPr>
            <a:endParaRPr lang="en-US" sz="1200" b="1" dirty="0">
              <a:latin typeface="Arial" panose="020B0604020202020204" pitchFamily="34" charset="0"/>
              <a:cs typeface="Arial" panose="020B0604020202020204" pitchFamily="34" charset="0"/>
            </a:endParaRPr>
          </a:p>
          <a:p>
            <a:pPr defTabSz="696224">
              <a:defRPr/>
            </a:pPr>
            <a:r>
              <a:rPr lang="en-US" sz="1200" dirty="0">
                <a:latin typeface="Arial" panose="020B0604020202020204" pitchFamily="34" charset="0"/>
                <a:cs typeface="Arial" panose="020B0604020202020204" pitchFamily="34" charset="0"/>
              </a:rPr>
              <a:t>Setting up a budget is fairly straightforward. At Voya, we have a new online Budget Calculator to help you get started. It’s easy to use and can help you created a personalized budget for your needs, wants and savings. Additionally, you’ll also have the ability to download a pdf or excel file of your budget and access to practical tips to help you stretch your income.</a:t>
            </a:r>
          </a:p>
          <a:p>
            <a:pPr defTabSz="696224">
              <a:defRPr/>
            </a:pPr>
            <a:endParaRPr lang="en-US" sz="1200" dirty="0">
              <a:latin typeface="Arial" panose="020B0604020202020204" pitchFamily="34" charset="0"/>
              <a:cs typeface="Arial" panose="020B0604020202020204" pitchFamily="34" charset="0"/>
            </a:endParaRPr>
          </a:p>
          <a:p>
            <a:pPr defTabSz="696224">
              <a:defRPr/>
            </a:pPr>
            <a:r>
              <a:rPr lang="en-US" sz="1200" dirty="0">
                <a:latin typeface="Arial" panose="020B0604020202020204" pitchFamily="34" charset="0"/>
                <a:cs typeface="Arial" panose="020B0604020202020204" pitchFamily="34" charset="0"/>
              </a:rPr>
              <a:t>Direct link - </a:t>
            </a:r>
            <a:r>
              <a:rPr lang="en-US" sz="1200" dirty="0">
                <a:latin typeface="Arial" panose="020B0604020202020204" pitchFamily="34" charset="0"/>
                <a:cs typeface="Arial" panose="020B0604020202020204" pitchFamily="34" charset="0"/>
                <a:hlinkClick r:id="rId3"/>
              </a:rPr>
              <a:t>https://www.voya.com/tool/budget-calculator</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29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ltLang="en-US" sz="1200" dirty="0">
                <a:latin typeface="Arial" panose="020B0604020202020204" pitchFamily="34" charset="0"/>
                <a:cs typeface="Arial" panose="020B0604020202020204" pitchFamily="34" charset="0"/>
              </a:rPr>
              <a:t>When you think</a:t>
            </a:r>
            <a:r>
              <a:rPr lang="en-US" altLang="en-US" sz="1200" baseline="0" dirty="0">
                <a:latin typeface="Arial" panose="020B0604020202020204" pitchFamily="34" charset="0"/>
                <a:cs typeface="Arial" panose="020B0604020202020204" pitchFamily="34" charset="0"/>
              </a:rPr>
              <a:t> about your goals, </a:t>
            </a:r>
            <a:r>
              <a:rPr lang="en-US" altLang="en-US" sz="1200" dirty="0">
                <a:latin typeface="Arial" panose="020B0604020202020204" pitchFamily="34" charset="0"/>
                <a:cs typeface="Arial" panose="020B0604020202020204" pitchFamily="34" charset="0"/>
              </a:rPr>
              <a:t>put some thought into your future. Think about at what age can you realistically retire?  What lifestyle would you like to lead? How much income will you need?  It is also important to take an inventory of any other retirement assets and benefits.</a:t>
            </a:r>
          </a:p>
          <a:p>
            <a:pPr marL="0" lvl="1"/>
            <a:endParaRPr lang="en-US" altLang="en-US" sz="1200" dirty="0">
              <a:latin typeface="Arial" panose="020B0604020202020204" pitchFamily="34" charset="0"/>
              <a:cs typeface="Arial" panose="020B0604020202020204" pitchFamily="34" charset="0"/>
            </a:endParaRPr>
          </a:p>
          <a:p>
            <a:pPr marL="0" lvl="1"/>
            <a:r>
              <a:rPr lang="en-US" altLang="en-US" sz="1200" dirty="0">
                <a:latin typeface="Arial" panose="020B0604020202020204" pitchFamily="34" charset="0"/>
                <a:cs typeface="Arial" panose="020B0604020202020204" pitchFamily="34" charset="0"/>
              </a:rPr>
              <a:t>Of course, all of this doesn’t have to be done right now, but it is a process that should be thought about.  Fortunately, this plan allows you to make changes almost as often as you need.  And as you will learn, there are many tools and resources that will be available to help you plan for your future.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6</a:t>
            </a:fld>
            <a:endParaRPr lang="en-US"/>
          </a:p>
        </p:txBody>
      </p:sp>
    </p:spTree>
    <p:extLst>
      <p:ext uri="{BB962C8B-B14F-4D97-AF65-F5344CB8AC3E}">
        <p14:creationId xmlns:p14="http://schemas.microsoft.com/office/powerpoint/2010/main" val="382437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Saving more is one of the best ways to build up your retirement savings. Professionals advise that you should aim to save 10-15% of your </a:t>
            </a:r>
            <a:r>
              <a:rPr lang="en-US" sz="1200" b="0" i="0" kern="1200" dirty="0">
                <a:solidFill>
                  <a:schemeClr val="tx1"/>
                </a:solidFill>
                <a:effectLst/>
                <a:latin typeface="Arial" panose="020B0604020202020204" pitchFamily="34" charset="0"/>
                <a:cs typeface="Arial" panose="020B0604020202020204" pitchFamily="34" charset="0"/>
              </a:rPr>
              <a:t>pre-tax income each year. [which includes any employer match.]</a:t>
            </a:r>
            <a:endParaRPr lang="en-US" altLang="en-US" sz="1200" dirty="0">
              <a:latin typeface="Arial" panose="020B0604020202020204" pitchFamily="34" charset="0"/>
              <a:cs typeface="Arial" panose="020B0604020202020204" pitchFamily="34" charset="0"/>
            </a:endParaRPr>
          </a:p>
          <a:p>
            <a:pPr eaLnBrk="1" hangingPunct="1">
              <a:spcBef>
                <a:spcPct val="0"/>
              </a:spcBef>
            </a:pPr>
            <a:endParaRPr lang="en-US" alt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en-US" sz="1200" b="0" i="0" kern="1200" dirty="0">
                <a:solidFill>
                  <a:schemeClr val="tx1"/>
                </a:solidFill>
                <a:effectLst/>
                <a:latin typeface="Arial" panose="020B0604020202020204" pitchFamily="34" charset="0"/>
                <a:cs typeface="Arial" panose="020B0604020202020204" pitchFamily="34" charset="0"/>
              </a:rPr>
              <a:t>Keep</a:t>
            </a:r>
            <a:r>
              <a:rPr lang="en-US" sz="1200" b="0" i="0" kern="1200" baseline="0" dirty="0">
                <a:solidFill>
                  <a:schemeClr val="tx1"/>
                </a:solidFill>
                <a:effectLst/>
                <a:latin typeface="Arial" panose="020B0604020202020204" pitchFamily="34" charset="0"/>
                <a:cs typeface="Arial" panose="020B0604020202020204" pitchFamily="34" charset="0"/>
              </a:rPr>
              <a:t> in mind that</a:t>
            </a:r>
            <a:r>
              <a:rPr lang="en-US" sz="1200" b="0" i="0" kern="1200" dirty="0">
                <a:solidFill>
                  <a:schemeClr val="tx1"/>
                </a:solidFill>
                <a:effectLst/>
                <a:latin typeface="Arial" panose="020B0604020202020204" pitchFamily="34" charset="0"/>
                <a:cs typeface="Arial" panose="020B0604020202020204" pitchFamily="34" charset="0"/>
              </a:rPr>
              <a:t> your personal target savings rate may vary depending on a variety of factors, including when you plan to retire, your retirement lifestyle, when you started saving, and how much you've already saved.</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If 10-15% feels out of reach, remember — just save as much as you can. Every dollar saved will help.</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7</a:t>
            </a:fld>
            <a:endParaRPr lang="en-US"/>
          </a:p>
        </p:txBody>
      </p:sp>
    </p:spTree>
    <p:extLst>
      <p:ext uri="{BB962C8B-B14F-4D97-AF65-F5344CB8AC3E}">
        <p14:creationId xmlns:p14="http://schemas.microsoft.com/office/powerpoint/2010/main" val="102269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We will now discuss</a:t>
            </a:r>
            <a:r>
              <a:rPr lang="en-US" sz="1200" baseline="0" dirty="0">
                <a:latin typeface="Arial" panose="020B0604020202020204" pitchFamily="34" charset="0"/>
                <a:cs typeface="Arial" panose="020B0604020202020204" pitchFamily="34" charset="0"/>
              </a:rPr>
              <a:t> saving in the plan and the different options and features that are available.  </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4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cs typeface="Arial" panose="020B0604020202020204" pitchFamily="34" charset="0"/>
              </a:rPr>
              <a:t>The ADP TotalSource Retirement Savings Plan will not only ask how much you want to save, you will need to know what type of savings is right for you.  In this Plan you have to the ability to save on a Pre-tax or Roth after tax basis.  Now, it doesn’t have to be one way or the other, it could be a combination of both.  Let’s discuss the two savings options.</a:t>
            </a:r>
          </a:p>
          <a:p>
            <a:pPr eaLnBrk="1" hangingPunct="1"/>
            <a:endParaRPr lang="en-US" altLang="en-US" sz="1200" dirty="0">
              <a:latin typeface="Arial" panose="020B0604020202020204" pitchFamily="34" charset="0"/>
              <a:cs typeface="Arial" panose="020B0604020202020204" pitchFamily="34" charset="0"/>
            </a:endParaRPr>
          </a:p>
          <a:p>
            <a:pPr eaLnBrk="1" hangingPunct="1">
              <a:lnSpc>
                <a:spcPct val="115000"/>
              </a:lnSpc>
              <a:spcBef>
                <a:spcPct val="20000"/>
              </a:spcBef>
            </a:pPr>
            <a:r>
              <a:rPr lang="en-US" altLang="en-US" sz="1200" dirty="0">
                <a:latin typeface="Arial" panose="020B0604020202020204" pitchFamily="34" charset="0"/>
                <a:cs typeface="Arial" panose="020B0604020202020204" pitchFamily="34" charset="0"/>
              </a:rPr>
              <a:t>Pre-tax contributions are the way we have been saving to 401(k) plans for decades. These contributions come directly out of your check but are taken before-taxes are calculated, thus lowering your taxable income.  As you invest your contributions, the potential growth is tax-deferred.  However, when it comes time to take the money out, taxes will be paid on your contributions and any earnings.</a:t>
            </a:r>
          </a:p>
          <a:p>
            <a:pPr eaLnBrk="1" hangingPunct="1">
              <a:lnSpc>
                <a:spcPct val="115000"/>
              </a:lnSpc>
              <a:spcBef>
                <a:spcPct val="20000"/>
              </a:spcBef>
            </a:pPr>
            <a:endParaRPr lang="en-US" altLang="en-US" sz="1200" dirty="0">
              <a:latin typeface="Arial" panose="020B0604020202020204" pitchFamily="34" charset="0"/>
              <a:cs typeface="Arial" panose="020B0604020202020204" pitchFamily="34" charset="0"/>
            </a:endParaRPr>
          </a:p>
          <a:p>
            <a:pPr>
              <a:lnSpc>
                <a:spcPct val="115000"/>
              </a:lnSpc>
              <a:spcBef>
                <a:spcPct val="20000"/>
              </a:spcBef>
            </a:pPr>
            <a:r>
              <a:rPr lang="en-US" altLang="en-US" sz="1200" dirty="0">
                <a:latin typeface="Arial" panose="020B0604020202020204" pitchFamily="34" charset="0"/>
                <a:cs typeface="Arial" panose="020B0604020202020204" pitchFamily="34" charset="0"/>
              </a:rPr>
              <a:t>Roth 401(k) contributions allow you to save in a different way.  The contributions still come out of your check and are deposited into the same 401(k) plan, the difference is the contribution are made after-taxes.  This means the contribution will be taken from your check after taxes have been calculated, therefore they will not reduce your taxable income.  Just as with pre-tax contributions, potential growth is tax-deferred.  The biggest difference, qualified distributions are generally Federal income</a:t>
            </a:r>
            <a:r>
              <a:rPr lang="en-US" altLang="en-US" sz="1200" baseline="0" dirty="0">
                <a:latin typeface="Arial" panose="020B0604020202020204" pitchFamily="34" charset="0"/>
                <a:cs typeface="Arial" panose="020B0604020202020204" pitchFamily="34" charset="0"/>
              </a:rPr>
              <a:t> tax</a:t>
            </a:r>
            <a:r>
              <a:rPr lang="en-US" altLang="en-US" sz="1200" dirty="0">
                <a:latin typeface="Arial" panose="020B0604020202020204" pitchFamily="34" charset="0"/>
                <a:cs typeface="Arial" panose="020B0604020202020204" pitchFamily="34" charset="0"/>
              </a:rPr>
              <a:t> free.  You pay no taxes on contributions and any related earnings.  For a distribution to be qualified it must occur after you reach the age of 59½ and after you have held the account for at least five years.</a:t>
            </a:r>
          </a:p>
          <a:p>
            <a:pPr>
              <a:lnSpc>
                <a:spcPct val="115000"/>
              </a:lnSpc>
              <a:spcBef>
                <a:spcPct val="20000"/>
              </a:spcBef>
            </a:pPr>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For individuals that will be</a:t>
            </a:r>
            <a:r>
              <a:rPr lang="en-US" altLang="en-US" sz="1200" baseline="0"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50 years of age or older by years end, you can make catch-up contributions.  This allows you to make additional contributions on top of your regular contributions, as shown on the slide.</a:t>
            </a:r>
          </a:p>
          <a:p>
            <a:pPr>
              <a:lnSpc>
                <a:spcPct val="115000"/>
              </a:lnSpc>
              <a:spcBef>
                <a:spcPct val="20000"/>
              </a:spcBef>
            </a:pPr>
            <a:endParaRPr lang="en-US" altLang="en-US" sz="1200" dirty="0">
              <a:latin typeface="Arial" panose="020B0604020202020204" pitchFamily="34" charset="0"/>
              <a:cs typeface="Arial" panose="020B0604020202020204" pitchFamily="34" charset="0"/>
            </a:endParaRPr>
          </a:p>
          <a:p>
            <a:pPr defTabSz="966511">
              <a:lnSpc>
                <a:spcPct val="115000"/>
              </a:lnSpc>
              <a:spcBef>
                <a:spcPct val="20000"/>
              </a:spcBef>
              <a:defRPr/>
            </a:pPr>
            <a:r>
              <a:rPr lang="en-US" sz="1200" b="1" i="1" baseline="60000" dirty="0">
                <a:latin typeface="Arial" panose="020B0604020202020204" pitchFamily="34" charset="0"/>
                <a:cs typeface="Arial" panose="020B0604020202020204" pitchFamily="34" charset="0"/>
              </a:rPr>
              <a:t>1</a:t>
            </a:r>
            <a:r>
              <a:rPr lang="en-US" altLang="en-US" sz="1200" i="1" dirty="0">
                <a:latin typeface="Arial" panose="020B0604020202020204" pitchFamily="34" charset="0"/>
                <a:cs typeface="Arial" panose="020B0604020202020204" pitchFamily="34" charset="0"/>
              </a:rPr>
              <a:t> Qualified tax-free distributions on the earnings from a Roth 401(k) occur after the participant reaches age 59½ OR on account of the participant’s death or disability, AND after the participant has held the account for at least five years.</a:t>
            </a:r>
          </a:p>
          <a:p>
            <a:endParaRPr lang="en-US" dirty="0"/>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9</a:t>
            </a:fld>
            <a:endParaRPr lang="en-US"/>
          </a:p>
        </p:txBody>
      </p:sp>
    </p:spTree>
    <p:extLst>
      <p:ext uri="{BB962C8B-B14F-4D97-AF65-F5344CB8AC3E}">
        <p14:creationId xmlns:p14="http://schemas.microsoft.com/office/powerpoint/2010/main" val="3287469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Red">
    <p:bg>
      <p:bgPr>
        <a:solidFill>
          <a:schemeClr val="tx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311448"/>
            <a:ext cx="6170694" cy="1378981"/>
          </a:xfrm>
          <a:prstGeom prst="rect">
            <a:avLst/>
          </a:prstGeom>
        </p:spPr>
        <p:txBody>
          <a:bodyPr/>
          <a:lstStyle>
            <a:lvl1pPr>
              <a:lnSpc>
                <a:spcPct val="90000"/>
              </a:lnSpc>
              <a:spcAft>
                <a:spcPts val="6399"/>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2936915"/>
            <a:ext cx="6159827" cy="397422"/>
          </a:xfrm>
          <a:prstGeom prst="rect">
            <a:avLst/>
          </a:prstGeom>
        </p:spPr>
        <p:txBody>
          <a:bodyPr/>
          <a:lstStyle>
            <a:lvl1pPr>
              <a:defRPr sz="2400">
                <a:solidFill>
                  <a:schemeClr val="bg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4027604"/>
            <a:ext cx="6159827" cy="295974"/>
          </a:xfrm>
          <a:prstGeom prst="rect">
            <a:avLst/>
          </a:prstGeom>
        </p:spPr>
        <p:txBody>
          <a:bodyPr/>
          <a:lstStyle>
            <a:lvl1pPr>
              <a:defRPr sz="1800">
                <a:solidFill>
                  <a:schemeClr val="bg1"/>
                </a:solidFill>
                <a:latin typeface="Taub Sans Text" pitchFamily="2" charset="77"/>
                <a:ea typeface="Taub Sans Text" pitchFamily="2" charset="77"/>
              </a:defRPr>
            </a:lvl1pPr>
          </a:lstStyle>
          <a:p>
            <a:r>
              <a:rPr lang="en-US" dirty="0"/>
              <a:t>Date | Location</a:t>
            </a:r>
          </a:p>
        </p:txBody>
      </p:sp>
      <p:pic>
        <p:nvPicPr>
          <p:cNvPr id="2" name="ADP logo">
            <a:extLst>
              <a:ext uri="{FF2B5EF4-FFF2-40B4-BE49-F238E27FC236}">
                <a16:creationId xmlns:a16="http://schemas.microsoft.com/office/drawing/2014/main" id="{F34361DF-C794-B062-2EAD-74CD0BADB1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9084" y="5131558"/>
            <a:ext cx="1414855" cy="985474"/>
          </a:xfrm>
          <a:prstGeom prst="rect">
            <a:avLst/>
          </a:prstGeom>
        </p:spPr>
      </p:pic>
      <p:sp>
        <p:nvSpPr>
          <p:cNvPr id="3" name="Copyright">
            <a:extLst>
              <a:ext uri="{FF2B5EF4-FFF2-40B4-BE49-F238E27FC236}">
                <a16:creationId xmlns:a16="http://schemas.microsoft.com/office/drawing/2014/main" id="{6BA4874F-EACC-FFDA-47C7-D57674F72ECF}"/>
              </a:ext>
              <a:ext uri="{C183D7F6-B498-43B3-948B-1728B52AA6E4}">
                <adec:decorative xmlns:adec="http://schemas.microsoft.com/office/drawing/2017/decorative" val="1"/>
              </a:ext>
            </a:extLst>
          </p:cNvPr>
          <p:cNvSpPr txBox="1"/>
          <p:nvPr userDrawn="1"/>
        </p:nvSpPr>
        <p:spPr>
          <a:xfrm>
            <a:off x="10652055"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bg1"/>
                </a:solidFill>
                <a:latin typeface="+mn-lt"/>
              </a:rPr>
              <a:t>Copyright © 2025 ADP, Inc. </a:t>
            </a:r>
          </a:p>
        </p:txBody>
      </p:sp>
      <p:pic>
        <p:nvPicPr>
          <p:cNvPr id="8" name="Illustration">
            <a:extLst>
              <a:ext uri="{FF2B5EF4-FFF2-40B4-BE49-F238E27FC236}">
                <a16:creationId xmlns:a16="http://schemas.microsoft.com/office/drawing/2014/main" id="{DBF37A0E-A09E-8A2A-8CB6-66315EF44F3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938" y="892841"/>
            <a:ext cx="5083154" cy="4684105"/>
          </a:xfrm>
          <a:prstGeom prst="rect">
            <a:avLst/>
          </a:prstGeom>
        </p:spPr>
      </p:pic>
    </p:spTree>
    <p:extLst>
      <p:ext uri="{BB962C8B-B14F-4D97-AF65-F5344CB8AC3E}">
        <p14:creationId xmlns:p14="http://schemas.microsoft.com/office/powerpoint/2010/main" val="327915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 1 Red">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Background">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5" name="Name">
            <a:extLst>
              <a:ext uri="{FF2B5EF4-FFF2-40B4-BE49-F238E27FC236}">
                <a16:creationId xmlns:a16="http://schemas.microsoft.com/office/drawing/2014/main" id="{91BB0A3B-D562-6D6E-9F30-6C35167D3896}"/>
              </a:ext>
            </a:extLst>
          </p:cNvPr>
          <p:cNvSpPr>
            <a:spLocks noGrp="1"/>
          </p:cNvSpPr>
          <p:nvPr>
            <p:ph type="body" sz="quarter" idx="23" hasCustomPrompt="1"/>
          </p:nvPr>
        </p:nvSpPr>
        <p:spPr>
          <a:xfrm>
            <a:off x="4809192" y="2302926"/>
            <a:ext cx="5764666"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4" name="Title">
            <a:extLst>
              <a:ext uri="{FF2B5EF4-FFF2-40B4-BE49-F238E27FC236}">
                <a16:creationId xmlns:a16="http://schemas.microsoft.com/office/drawing/2014/main" id="{0A4D379F-93A2-79DE-D07E-1CB9E8203797}"/>
              </a:ext>
            </a:extLst>
          </p:cNvPr>
          <p:cNvSpPr>
            <a:spLocks noGrp="1"/>
          </p:cNvSpPr>
          <p:nvPr>
            <p:ph type="body" sz="quarter" idx="22" hasCustomPrompt="1"/>
          </p:nvPr>
        </p:nvSpPr>
        <p:spPr>
          <a:xfrm>
            <a:off x="4809192" y="2705941"/>
            <a:ext cx="5764666"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6" name="Image placeholder">
            <a:extLst>
              <a:ext uri="{FF2B5EF4-FFF2-40B4-BE49-F238E27FC236}">
                <a16:creationId xmlns:a16="http://schemas.microsoft.com/office/drawing/2014/main" id="{01FBDB4E-28A5-359A-1761-681B3A8EAC6D}"/>
              </a:ext>
              <a:ext uri="{C183D7F6-B498-43B3-948B-1728B52AA6E4}">
                <adec:decorative xmlns:adec="http://schemas.microsoft.com/office/drawing/2017/decorative" val="1"/>
              </a:ext>
            </a:extLst>
          </p:cNvPr>
          <p:cNvSpPr>
            <a:spLocks noGrp="1"/>
          </p:cNvSpPr>
          <p:nvPr>
            <p:ph type="pic" sz="quarter" idx="28" hasCustomPrompt="1"/>
          </p:nvPr>
        </p:nvSpPr>
        <p:spPr>
          <a:xfrm>
            <a:off x="714247"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9" name="Text Placeholder 8">
            <a:extLst>
              <a:ext uri="{FF2B5EF4-FFF2-40B4-BE49-F238E27FC236}">
                <a16:creationId xmlns:a16="http://schemas.microsoft.com/office/drawing/2014/main" id="{37AD968D-2C58-BC09-E356-E237E273D6F5}"/>
              </a:ext>
            </a:extLst>
          </p:cNvPr>
          <p:cNvSpPr>
            <a:spLocks noGrp="1"/>
          </p:cNvSpPr>
          <p:nvPr>
            <p:ph type="body" sz="quarter" idx="30"/>
          </p:nvPr>
        </p:nvSpPr>
        <p:spPr>
          <a:xfrm>
            <a:off x="4809192" y="3262313"/>
            <a:ext cx="5765049" cy="21844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03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 2">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Rectángulo 2">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0" name="Photo 1">
            <a:extLst>
              <a:ext uri="{FF2B5EF4-FFF2-40B4-BE49-F238E27FC236}">
                <a16:creationId xmlns:a16="http://schemas.microsoft.com/office/drawing/2014/main" id="{92ED6291-C92E-278A-0D27-85A2F284D704}"/>
              </a:ext>
              <a:ext uri="{C183D7F6-B498-43B3-948B-1728B52AA6E4}">
                <adec:decorative xmlns:adec="http://schemas.microsoft.com/office/drawing/2017/decorative" val="1"/>
              </a:ext>
            </a:extLst>
          </p:cNvPr>
          <p:cNvSpPr>
            <a:spLocks noGrp="1"/>
          </p:cNvSpPr>
          <p:nvPr>
            <p:ph type="pic" sz="quarter" idx="28" hasCustomPrompt="1"/>
          </p:nvPr>
        </p:nvSpPr>
        <p:spPr>
          <a:xfrm>
            <a:off x="714246" y="2598714"/>
            <a:ext cx="2542495" cy="2552735"/>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9" name="Name 1">
            <a:extLst>
              <a:ext uri="{FF2B5EF4-FFF2-40B4-BE49-F238E27FC236}">
                <a16:creationId xmlns:a16="http://schemas.microsoft.com/office/drawing/2014/main" id="{816A06CF-F088-6D43-1DED-9DE09BC77409}"/>
              </a:ext>
            </a:extLst>
          </p:cNvPr>
          <p:cNvSpPr>
            <a:spLocks noGrp="1"/>
          </p:cNvSpPr>
          <p:nvPr>
            <p:ph type="body" sz="quarter" idx="23" hasCustomPrompt="1"/>
          </p:nvPr>
        </p:nvSpPr>
        <p:spPr>
          <a:xfrm>
            <a:off x="3507335" y="2598713"/>
            <a:ext cx="2157231"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8" name="Title 1">
            <a:extLst>
              <a:ext uri="{FF2B5EF4-FFF2-40B4-BE49-F238E27FC236}">
                <a16:creationId xmlns:a16="http://schemas.microsoft.com/office/drawing/2014/main" id="{3242BDBF-FEB9-76B3-987C-632E59BDBE72}"/>
              </a:ext>
            </a:extLst>
          </p:cNvPr>
          <p:cNvSpPr>
            <a:spLocks noGrp="1"/>
          </p:cNvSpPr>
          <p:nvPr>
            <p:ph type="body" sz="quarter" idx="22" hasCustomPrompt="1"/>
          </p:nvPr>
        </p:nvSpPr>
        <p:spPr>
          <a:xfrm>
            <a:off x="3507335" y="3001728"/>
            <a:ext cx="2157231"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3" name="Photo 2">
            <a:extLst>
              <a:ext uri="{FF2B5EF4-FFF2-40B4-BE49-F238E27FC236}">
                <a16:creationId xmlns:a16="http://schemas.microsoft.com/office/drawing/2014/main" id="{2ED08E07-AD5B-C2BF-7433-F82CF1503602}"/>
              </a:ext>
            </a:extLst>
          </p:cNvPr>
          <p:cNvSpPr>
            <a:spLocks noGrp="1"/>
          </p:cNvSpPr>
          <p:nvPr>
            <p:ph type="pic" sz="quarter" idx="31" hasCustomPrompt="1"/>
          </p:nvPr>
        </p:nvSpPr>
        <p:spPr>
          <a:xfrm>
            <a:off x="6527436" y="2598714"/>
            <a:ext cx="2542495" cy="2552735"/>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2" name="Name 2">
            <a:extLst>
              <a:ext uri="{FF2B5EF4-FFF2-40B4-BE49-F238E27FC236}">
                <a16:creationId xmlns:a16="http://schemas.microsoft.com/office/drawing/2014/main" id="{C60698ED-428A-C320-7B93-202ABE9E0DA4}"/>
              </a:ext>
            </a:extLst>
          </p:cNvPr>
          <p:cNvSpPr>
            <a:spLocks noGrp="1"/>
          </p:cNvSpPr>
          <p:nvPr>
            <p:ph type="body" sz="quarter" idx="30" hasCustomPrompt="1"/>
          </p:nvPr>
        </p:nvSpPr>
        <p:spPr>
          <a:xfrm>
            <a:off x="9320525" y="2598713"/>
            <a:ext cx="2157231"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1" name="Title 2">
            <a:extLst>
              <a:ext uri="{FF2B5EF4-FFF2-40B4-BE49-F238E27FC236}">
                <a16:creationId xmlns:a16="http://schemas.microsoft.com/office/drawing/2014/main" id="{5C19AD66-A854-8C5D-418D-6ADAB041FE23}"/>
              </a:ext>
            </a:extLst>
          </p:cNvPr>
          <p:cNvSpPr>
            <a:spLocks noGrp="1"/>
          </p:cNvSpPr>
          <p:nvPr>
            <p:ph type="body" sz="quarter" idx="29" hasCustomPrompt="1"/>
          </p:nvPr>
        </p:nvSpPr>
        <p:spPr>
          <a:xfrm>
            <a:off x="9320525" y="3001728"/>
            <a:ext cx="2157231"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163457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 3">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Background">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6" name="Photo 1">
            <a:extLst>
              <a:ext uri="{FF2B5EF4-FFF2-40B4-BE49-F238E27FC236}">
                <a16:creationId xmlns:a16="http://schemas.microsoft.com/office/drawing/2014/main" id="{9F743135-6F14-0EA3-99BB-1E875247E046}"/>
              </a:ext>
              <a:ext uri="{C183D7F6-B498-43B3-948B-1728B52AA6E4}">
                <adec:decorative xmlns:adec="http://schemas.microsoft.com/office/drawing/2017/decorative" val="1"/>
              </a:ext>
            </a:extLst>
          </p:cNvPr>
          <p:cNvSpPr>
            <a:spLocks noGrp="1"/>
          </p:cNvSpPr>
          <p:nvPr>
            <p:ph type="pic" sz="quarter" idx="28" hasCustomPrompt="1"/>
          </p:nvPr>
        </p:nvSpPr>
        <p:spPr>
          <a:xfrm>
            <a:off x="1722778" y="227094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5" name="Name 1">
            <a:extLst>
              <a:ext uri="{FF2B5EF4-FFF2-40B4-BE49-F238E27FC236}">
                <a16:creationId xmlns:a16="http://schemas.microsoft.com/office/drawing/2014/main" id="{9A7A9915-92C9-50BA-686E-8600D1D72E0B}"/>
              </a:ext>
            </a:extLst>
          </p:cNvPr>
          <p:cNvSpPr>
            <a:spLocks noGrp="1"/>
          </p:cNvSpPr>
          <p:nvPr>
            <p:ph type="body" sz="quarter" idx="23" hasCustomPrompt="1"/>
          </p:nvPr>
        </p:nvSpPr>
        <p:spPr>
          <a:xfrm>
            <a:off x="1723334" y="456966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4" name="Title 1">
            <a:extLst>
              <a:ext uri="{FF2B5EF4-FFF2-40B4-BE49-F238E27FC236}">
                <a16:creationId xmlns:a16="http://schemas.microsoft.com/office/drawing/2014/main" id="{FE119C27-CAF9-4E3C-D2B6-D5FB96A35BCF}"/>
              </a:ext>
            </a:extLst>
          </p:cNvPr>
          <p:cNvSpPr>
            <a:spLocks noGrp="1"/>
          </p:cNvSpPr>
          <p:nvPr>
            <p:ph type="body" sz="quarter" idx="22" hasCustomPrompt="1"/>
          </p:nvPr>
        </p:nvSpPr>
        <p:spPr>
          <a:xfrm>
            <a:off x="1723334" y="497267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5" name="Photo 2">
            <a:extLst>
              <a:ext uri="{FF2B5EF4-FFF2-40B4-BE49-F238E27FC236}">
                <a16:creationId xmlns:a16="http://schemas.microsoft.com/office/drawing/2014/main" id="{128E6913-414C-CF7F-A491-83CB8F0E9D09}"/>
              </a:ext>
              <a:ext uri="{C183D7F6-B498-43B3-948B-1728B52AA6E4}">
                <adec:decorative xmlns:adec="http://schemas.microsoft.com/office/drawing/2017/decorative" val="1"/>
              </a:ext>
            </a:extLst>
          </p:cNvPr>
          <p:cNvSpPr>
            <a:spLocks noGrp="1"/>
          </p:cNvSpPr>
          <p:nvPr>
            <p:ph type="pic" sz="quarter" idx="31" hasCustomPrompt="1"/>
          </p:nvPr>
        </p:nvSpPr>
        <p:spPr>
          <a:xfrm>
            <a:off x="5077753" y="227094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4" name="Name 2">
            <a:extLst>
              <a:ext uri="{FF2B5EF4-FFF2-40B4-BE49-F238E27FC236}">
                <a16:creationId xmlns:a16="http://schemas.microsoft.com/office/drawing/2014/main" id="{76D166AB-88D1-0D6B-473D-99E43FF2D21F}"/>
              </a:ext>
            </a:extLst>
          </p:cNvPr>
          <p:cNvSpPr>
            <a:spLocks noGrp="1"/>
          </p:cNvSpPr>
          <p:nvPr>
            <p:ph type="body" sz="quarter" idx="30" hasCustomPrompt="1"/>
          </p:nvPr>
        </p:nvSpPr>
        <p:spPr>
          <a:xfrm>
            <a:off x="5077970" y="456966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7" name="Title 2">
            <a:extLst>
              <a:ext uri="{FF2B5EF4-FFF2-40B4-BE49-F238E27FC236}">
                <a16:creationId xmlns:a16="http://schemas.microsoft.com/office/drawing/2014/main" id="{5F330CD2-7222-05D4-110B-66E36B2C0398}"/>
              </a:ext>
            </a:extLst>
          </p:cNvPr>
          <p:cNvSpPr>
            <a:spLocks noGrp="1"/>
          </p:cNvSpPr>
          <p:nvPr>
            <p:ph type="body" sz="quarter" idx="29" hasCustomPrompt="1"/>
          </p:nvPr>
        </p:nvSpPr>
        <p:spPr>
          <a:xfrm>
            <a:off x="5077970" y="497267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8" name="Photo 3">
            <a:extLst>
              <a:ext uri="{FF2B5EF4-FFF2-40B4-BE49-F238E27FC236}">
                <a16:creationId xmlns:a16="http://schemas.microsoft.com/office/drawing/2014/main" id="{8E84C1A7-4703-B203-1402-58521F072F70}"/>
              </a:ext>
              <a:ext uri="{C183D7F6-B498-43B3-948B-1728B52AA6E4}">
                <adec:decorative xmlns:adec="http://schemas.microsoft.com/office/drawing/2017/decorative" val="1"/>
              </a:ext>
            </a:extLst>
          </p:cNvPr>
          <p:cNvSpPr>
            <a:spLocks noGrp="1"/>
          </p:cNvSpPr>
          <p:nvPr>
            <p:ph type="pic" sz="quarter" idx="34" hasCustomPrompt="1"/>
          </p:nvPr>
        </p:nvSpPr>
        <p:spPr>
          <a:xfrm>
            <a:off x="8446667" y="227094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7" name="Name 3">
            <a:extLst>
              <a:ext uri="{FF2B5EF4-FFF2-40B4-BE49-F238E27FC236}">
                <a16:creationId xmlns:a16="http://schemas.microsoft.com/office/drawing/2014/main" id="{0611A199-73E9-A8B5-94E9-BEFB1D8FD7F7}"/>
              </a:ext>
            </a:extLst>
          </p:cNvPr>
          <p:cNvSpPr>
            <a:spLocks noGrp="1"/>
          </p:cNvSpPr>
          <p:nvPr>
            <p:ph type="body" sz="quarter" idx="33" hasCustomPrompt="1"/>
          </p:nvPr>
        </p:nvSpPr>
        <p:spPr>
          <a:xfrm>
            <a:off x="8432605" y="456966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6" name="Title 3">
            <a:extLst>
              <a:ext uri="{FF2B5EF4-FFF2-40B4-BE49-F238E27FC236}">
                <a16:creationId xmlns:a16="http://schemas.microsoft.com/office/drawing/2014/main" id="{753EAB39-2081-AB4F-8548-132B69718CD1}"/>
              </a:ext>
            </a:extLst>
          </p:cNvPr>
          <p:cNvSpPr>
            <a:spLocks noGrp="1"/>
          </p:cNvSpPr>
          <p:nvPr>
            <p:ph type="body" sz="quarter" idx="32" hasCustomPrompt="1"/>
          </p:nvPr>
        </p:nvSpPr>
        <p:spPr>
          <a:xfrm>
            <a:off x="8432605" y="497267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304231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x 4">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Background">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0" name="Photo 1">
            <a:extLst>
              <a:ext uri="{FF2B5EF4-FFF2-40B4-BE49-F238E27FC236}">
                <a16:creationId xmlns:a16="http://schemas.microsoft.com/office/drawing/2014/main" id="{82917317-D3EA-BEC1-F5CC-ECEDD40C433C}"/>
              </a:ext>
              <a:ext uri="{C183D7F6-B498-43B3-948B-1728B52AA6E4}">
                <adec:decorative xmlns:adec="http://schemas.microsoft.com/office/drawing/2017/decorative" val="1"/>
              </a:ext>
            </a:extLst>
          </p:cNvPr>
          <p:cNvSpPr>
            <a:spLocks noGrp="1"/>
          </p:cNvSpPr>
          <p:nvPr>
            <p:ph type="pic" sz="quarter" idx="28" hasCustomPrompt="1"/>
          </p:nvPr>
        </p:nvSpPr>
        <p:spPr>
          <a:xfrm>
            <a:off x="704310"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9" name="Name 1">
            <a:extLst>
              <a:ext uri="{FF2B5EF4-FFF2-40B4-BE49-F238E27FC236}">
                <a16:creationId xmlns:a16="http://schemas.microsoft.com/office/drawing/2014/main" id="{B559077C-19BF-2478-76ED-E4077B9ABB63}"/>
              </a:ext>
            </a:extLst>
          </p:cNvPr>
          <p:cNvSpPr>
            <a:spLocks noGrp="1"/>
          </p:cNvSpPr>
          <p:nvPr>
            <p:ph type="body" sz="quarter" idx="23" hasCustomPrompt="1"/>
          </p:nvPr>
        </p:nvSpPr>
        <p:spPr>
          <a:xfrm>
            <a:off x="704866"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8" name="Title 1">
            <a:extLst>
              <a:ext uri="{FF2B5EF4-FFF2-40B4-BE49-F238E27FC236}">
                <a16:creationId xmlns:a16="http://schemas.microsoft.com/office/drawing/2014/main" id="{335C04E5-8E09-1B63-3AD9-E6110BE42F3A}"/>
              </a:ext>
            </a:extLst>
          </p:cNvPr>
          <p:cNvSpPr>
            <a:spLocks noGrp="1"/>
          </p:cNvSpPr>
          <p:nvPr>
            <p:ph type="body" sz="quarter" idx="22" hasCustomPrompt="1"/>
          </p:nvPr>
        </p:nvSpPr>
        <p:spPr>
          <a:xfrm>
            <a:off x="704866"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3" name="Photo 2">
            <a:extLst>
              <a:ext uri="{FF2B5EF4-FFF2-40B4-BE49-F238E27FC236}">
                <a16:creationId xmlns:a16="http://schemas.microsoft.com/office/drawing/2014/main" id="{381C375A-CBF9-9401-4BF6-30495BF38FF9}"/>
              </a:ext>
              <a:ext uri="{C183D7F6-B498-43B3-948B-1728B52AA6E4}">
                <adec:decorative xmlns:adec="http://schemas.microsoft.com/office/drawing/2017/decorative" val="1"/>
              </a:ext>
            </a:extLst>
          </p:cNvPr>
          <p:cNvSpPr>
            <a:spLocks noGrp="1"/>
          </p:cNvSpPr>
          <p:nvPr>
            <p:ph type="pic" sz="quarter" idx="31" hasCustomPrompt="1"/>
          </p:nvPr>
        </p:nvSpPr>
        <p:spPr>
          <a:xfrm>
            <a:off x="3619938"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2" name="Name 2">
            <a:extLst>
              <a:ext uri="{FF2B5EF4-FFF2-40B4-BE49-F238E27FC236}">
                <a16:creationId xmlns:a16="http://schemas.microsoft.com/office/drawing/2014/main" id="{C84E6156-DD76-04FE-A36F-AAF32332BD9E}"/>
              </a:ext>
            </a:extLst>
          </p:cNvPr>
          <p:cNvSpPr>
            <a:spLocks noGrp="1"/>
          </p:cNvSpPr>
          <p:nvPr>
            <p:ph type="body" sz="quarter" idx="30" hasCustomPrompt="1"/>
          </p:nvPr>
        </p:nvSpPr>
        <p:spPr>
          <a:xfrm>
            <a:off x="3592258"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1" name="Title 2">
            <a:extLst>
              <a:ext uri="{FF2B5EF4-FFF2-40B4-BE49-F238E27FC236}">
                <a16:creationId xmlns:a16="http://schemas.microsoft.com/office/drawing/2014/main" id="{87ECECDE-6DA8-5353-B438-02B337136C43}"/>
              </a:ext>
            </a:extLst>
          </p:cNvPr>
          <p:cNvSpPr>
            <a:spLocks noGrp="1"/>
          </p:cNvSpPr>
          <p:nvPr>
            <p:ph type="body" sz="quarter" idx="29" hasCustomPrompt="1"/>
          </p:nvPr>
        </p:nvSpPr>
        <p:spPr>
          <a:xfrm>
            <a:off x="3592258"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21" name="Photo 3">
            <a:extLst>
              <a:ext uri="{FF2B5EF4-FFF2-40B4-BE49-F238E27FC236}">
                <a16:creationId xmlns:a16="http://schemas.microsoft.com/office/drawing/2014/main" id="{671E14F2-5502-5356-B1FD-5772A6DB4BFD}"/>
              </a:ext>
              <a:ext uri="{C183D7F6-B498-43B3-948B-1728B52AA6E4}">
                <adec:decorative xmlns:adec="http://schemas.microsoft.com/office/drawing/2017/decorative" val="1"/>
              </a:ext>
            </a:extLst>
          </p:cNvPr>
          <p:cNvSpPr>
            <a:spLocks noGrp="1"/>
          </p:cNvSpPr>
          <p:nvPr>
            <p:ph type="pic" sz="quarter" idx="34" hasCustomPrompt="1"/>
          </p:nvPr>
        </p:nvSpPr>
        <p:spPr>
          <a:xfrm>
            <a:off x="6535566"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20" name="Name 3">
            <a:extLst>
              <a:ext uri="{FF2B5EF4-FFF2-40B4-BE49-F238E27FC236}">
                <a16:creationId xmlns:a16="http://schemas.microsoft.com/office/drawing/2014/main" id="{A17E1952-543E-D116-39A1-A60F78184EED}"/>
              </a:ext>
            </a:extLst>
          </p:cNvPr>
          <p:cNvSpPr>
            <a:spLocks noGrp="1"/>
          </p:cNvSpPr>
          <p:nvPr>
            <p:ph type="body" sz="quarter" idx="33" hasCustomPrompt="1"/>
          </p:nvPr>
        </p:nvSpPr>
        <p:spPr>
          <a:xfrm>
            <a:off x="6521504"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9" name="Title 3">
            <a:extLst>
              <a:ext uri="{FF2B5EF4-FFF2-40B4-BE49-F238E27FC236}">
                <a16:creationId xmlns:a16="http://schemas.microsoft.com/office/drawing/2014/main" id="{C719278B-4C31-E822-36A9-53724A73568F}"/>
              </a:ext>
            </a:extLst>
          </p:cNvPr>
          <p:cNvSpPr>
            <a:spLocks noGrp="1"/>
          </p:cNvSpPr>
          <p:nvPr>
            <p:ph type="body" sz="quarter" idx="32" hasCustomPrompt="1"/>
          </p:nvPr>
        </p:nvSpPr>
        <p:spPr>
          <a:xfrm>
            <a:off x="6521504"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24" name="Photo 4">
            <a:extLst>
              <a:ext uri="{FF2B5EF4-FFF2-40B4-BE49-F238E27FC236}">
                <a16:creationId xmlns:a16="http://schemas.microsoft.com/office/drawing/2014/main" id="{5F088145-08EE-6A5C-1D67-06B82C8F241F}"/>
              </a:ext>
              <a:ext uri="{C183D7F6-B498-43B3-948B-1728B52AA6E4}">
                <adec:decorative xmlns:adec="http://schemas.microsoft.com/office/drawing/2017/decorative" val="1"/>
              </a:ext>
            </a:extLst>
          </p:cNvPr>
          <p:cNvSpPr>
            <a:spLocks noGrp="1"/>
          </p:cNvSpPr>
          <p:nvPr>
            <p:ph type="pic" sz="quarter" idx="37" hasCustomPrompt="1"/>
          </p:nvPr>
        </p:nvSpPr>
        <p:spPr>
          <a:xfrm>
            <a:off x="9450750"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23" name="Name 4">
            <a:extLst>
              <a:ext uri="{FF2B5EF4-FFF2-40B4-BE49-F238E27FC236}">
                <a16:creationId xmlns:a16="http://schemas.microsoft.com/office/drawing/2014/main" id="{077694F4-8B5B-A094-88D9-F90794CB7415}"/>
              </a:ext>
            </a:extLst>
          </p:cNvPr>
          <p:cNvSpPr>
            <a:spLocks noGrp="1"/>
          </p:cNvSpPr>
          <p:nvPr>
            <p:ph type="body" sz="quarter" idx="36" hasCustomPrompt="1"/>
          </p:nvPr>
        </p:nvSpPr>
        <p:spPr>
          <a:xfrm>
            <a:off x="9450967"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22" name="Title 4">
            <a:extLst>
              <a:ext uri="{FF2B5EF4-FFF2-40B4-BE49-F238E27FC236}">
                <a16:creationId xmlns:a16="http://schemas.microsoft.com/office/drawing/2014/main" id="{F441B886-DDE9-A2C0-DACC-6ADD4774EDB8}"/>
              </a:ext>
            </a:extLst>
          </p:cNvPr>
          <p:cNvSpPr>
            <a:spLocks noGrp="1"/>
          </p:cNvSpPr>
          <p:nvPr>
            <p:ph type="body" sz="quarter" idx="35" hasCustomPrompt="1"/>
          </p:nvPr>
        </p:nvSpPr>
        <p:spPr>
          <a:xfrm>
            <a:off x="9450967"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3913887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x 1 White">
    <p:bg>
      <p:bgPr>
        <a:solidFill>
          <a:schemeClr val="bg2"/>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E9CFFC3-1424-2415-CF0A-5A60B7D84273}"/>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SPEAKERS</a:t>
            </a:r>
            <a:endParaRPr lang="es-AR" dirty="0"/>
          </a:p>
        </p:txBody>
      </p:sp>
      <p:sp>
        <p:nvSpPr>
          <p:cNvPr id="3" name="Photo">
            <a:extLst>
              <a:ext uri="{FF2B5EF4-FFF2-40B4-BE49-F238E27FC236}">
                <a16:creationId xmlns:a16="http://schemas.microsoft.com/office/drawing/2014/main" id="{59D29570-4DDF-B026-C90F-03B4D44BA606}"/>
              </a:ext>
              <a:ext uri="{C183D7F6-B498-43B3-948B-1728B52AA6E4}">
                <adec:decorative xmlns:adec="http://schemas.microsoft.com/office/drawing/2017/decorative" val="1"/>
              </a:ext>
            </a:extLst>
          </p:cNvPr>
          <p:cNvSpPr>
            <a:spLocks noGrp="1"/>
          </p:cNvSpPr>
          <p:nvPr>
            <p:ph type="pic" sz="quarter" idx="28" hasCustomPrompt="1"/>
          </p:nvPr>
        </p:nvSpPr>
        <p:spPr>
          <a:xfrm>
            <a:off x="689048"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5" name="Name">
            <a:extLst>
              <a:ext uri="{FF2B5EF4-FFF2-40B4-BE49-F238E27FC236}">
                <a16:creationId xmlns:a16="http://schemas.microsoft.com/office/drawing/2014/main" id="{91BB0A3B-D562-6D6E-9F30-6C35167D3896}"/>
              </a:ext>
            </a:extLst>
          </p:cNvPr>
          <p:cNvSpPr>
            <a:spLocks noGrp="1"/>
          </p:cNvSpPr>
          <p:nvPr>
            <p:ph type="body" sz="quarter" idx="23" hasCustomPrompt="1"/>
          </p:nvPr>
        </p:nvSpPr>
        <p:spPr>
          <a:xfrm>
            <a:off x="4809192" y="2302926"/>
            <a:ext cx="5764666"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4" name="Title">
            <a:extLst>
              <a:ext uri="{FF2B5EF4-FFF2-40B4-BE49-F238E27FC236}">
                <a16:creationId xmlns:a16="http://schemas.microsoft.com/office/drawing/2014/main" id="{0A4D379F-93A2-79DE-D07E-1CB9E8203797}"/>
              </a:ext>
            </a:extLst>
          </p:cNvPr>
          <p:cNvSpPr>
            <a:spLocks noGrp="1"/>
          </p:cNvSpPr>
          <p:nvPr>
            <p:ph type="body" sz="quarter" idx="22" hasCustomPrompt="1"/>
          </p:nvPr>
        </p:nvSpPr>
        <p:spPr>
          <a:xfrm>
            <a:off x="4809192" y="2705941"/>
            <a:ext cx="5764666"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9" name="Text Placeholder 8">
            <a:extLst>
              <a:ext uri="{FF2B5EF4-FFF2-40B4-BE49-F238E27FC236}">
                <a16:creationId xmlns:a16="http://schemas.microsoft.com/office/drawing/2014/main" id="{15C4CB65-592D-B952-41EC-856CE1BBEC4F}"/>
              </a:ext>
            </a:extLst>
          </p:cNvPr>
          <p:cNvSpPr>
            <a:spLocks noGrp="1"/>
          </p:cNvSpPr>
          <p:nvPr>
            <p:ph type="body" sz="quarter" idx="30"/>
          </p:nvPr>
        </p:nvSpPr>
        <p:spPr>
          <a:xfrm>
            <a:off x="4809499" y="3262313"/>
            <a:ext cx="5765049" cy="218440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78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x 4 Whi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01FAEFC-D976-4AA8-0B30-91F858F16419}"/>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SPEAKERS</a:t>
            </a:r>
            <a:endParaRPr lang="es-AR" dirty="0"/>
          </a:p>
        </p:txBody>
      </p:sp>
      <p:sp>
        <p:nvSpPr>
          <p:cNvPr id="4" name="Decorative">
            <a:extLst>
              <a:ext uri="{FF2B5EF4-FFF2-40B4-BE49-F238E27FC236}">
                <a16:creationId xmlns:a16="http://schemas.microsoft.com/office/drawing/2014/main" id="{FB42B4C7-8723-4A67-B9DF-398A35581899}"/>
              </a:ext>
              <a:ext uri="{C183D7F6-B498-43B3-948B-1728B52AA6E4}">
                <adec:decorative xmlns:adec="http://schemas.microsoft.com/office/drawing/2017/decorative" val="1"/>
              </a:ext>
            </a:extLst>
          </p:cNvPr>
          <p:cNvSpPr>
            <a:spLocks noGrp="1"/>
          </p:cNvSpPr>
          <p:nvPr>
            <p:ph type="pic" sz="quarter" idx="28" hasCustomPrompt="1"/>
          </p:nvPr>
        </p:nvSpPr>
        <p:spPr>
          <a:xfrm>
            <a:off x="689048"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3" name="Name 1">
            <a:extLst>
              <a:ext uri="{FF2B5EF4-FFF2-40B4-BE49-F238E27FC236}">
                <a16:creationId xmlns:a16="http://schemas.microsoft.com/office/drawing/2014/main" id="{1AFDD6AE-074C-639B-2F23-93F1F66FDBFC}"/>
              </a:ext>
            </a:extLst>
          </p:cNvPr>
          <p:cNvSpPr>
            <a:spLocks noGrp="1"/>
          </p:cNvSpPr>
          <p:nvPr>
            <p:ph type="body" sz="quarter" idx="30" hasCustomPrompt="1"/>
          </p:nvPr>
        </p:nvSpPr>
        <p:spPr>
          <a:xfrm>
            <a:off x="4692811" y="2302926"/>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2" name="Title 1">
            <a:extLst>
              <a:ext uri="{FF2B5EF4-FFF2-40B4-BE49-F238E27FC236}">
                <a16:creationId xmlns:a16="http://schemas.microsoft.com/office/drawing/2014/main" id="{833456A7-3105-6A5B-F364-92012953C116}"/>
              </a:ext>
            </a:extLst>
          </p:cNvPr>
          <p:cNvSpPr>
            <a:spLocks noGrp="1"/>
          </p:cNvSpPr>
          <p:nvPr>
            <p:ph type="body" sz="quarter" idx="29" hasCustomPrompt="1"/>
          </p:nvPr>
        </p:nvSpPr>
        <p:spPr>
          <a:xfrm>
            <a:off x="4692811" y="2903529"/>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7" name="Name 2">
            <a:extLst>
              <a:ext uri="{FF2B5EF4-FFF2-40B4-BE49-F238E27FC236}">
                <a16:creationId xmlns:a16="http://schemas.microsoft.com/office/drawing/2014/main" id="{6B2CE3BF-61A0-8B64-1848-72CB6739D781}"/>
              </a:ext>
            </a:extLst>
          </p:cNvPr>
          <p:cNvSpPr>
            <a:spLocks noGrp="1"/>
          </p:cNvSpPr>
          <p:nvPr>
            <p:ph type="body" sz="quarter" idx="34" hasCustomPrompt="1"/>
          </p:nvPr>
        </p:nvSpPr>
        <p:spPr>
          <a:xfrm>
            <a:off x="8359077" y="2302926"/>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6" name="Title 2">
            <a:extLst>
              <a:ext uri="{FF2B5EF4-FFF2-40B4-BE49-F238E27FC236}">
                <a16:creationId xmlns:a16="http://schemas.microsoft.com/office/drawing/2014/main" id="{16D90715-4DFC-3275-0AFB-C1C9ADAB2A19}"/>
              </a:ext>
            </a:extLst>
          </p:cNvPr>
          <p:cNvSpPr>
            <a:spLocks noGrp="1"/>
          </p:cNvSpPr>
          <p:nvPr>
            <p:ph type="body" sz="quarter" idx="33" hasCustomPrompt="1"/>
          </p:nvPr>
        </p:nvSpPr>
        <p:spPr>
          <a:xfrm>
            <a:off x="8359077" y="2903529"/>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7" name="Name 3">
            <a:extLst>
              <a:ext uri="{FF2B5EF4-FFF2-40B4-BE49-F238E27FC236}">
                <a16:creationId xmlns:a16="http://schemas.microsoft.com/office/drawing/2014/main" id="{CF1A858B-101E-352F-4695-29D67016A722}"/>
              </a:ext>
            </a:extLst>
          </p:cNvPr>
          <p:cNvSpPr>
            <a:spLocks noGrp="1"/>
          </p:cNvSpPr>
          <p:nvPr>
            <p:ph type="body" sz="quarter" idx="23" hasCustomPrompt="1"/>
          </p:nvPr>
        </p:nvSpPr>
        <p:spPr>
          <a:xfrm>
            <a:off x="4692811" y="3990040"/>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5" name="Title 3">
            <a:extLst>
              <a:ext uri="{FF2B5EF4-FFF2-40B4-BE49-F238E27FC236}">
                <a16:creationId xmlns:a16="http://schemas.microsoft.com/office/drawing/2014/main" id="{100704FE-A27A-BF43-34A9-39EE4F5C2FB3}"/>
              </a:ext>
            </a:extLst>
          </p:cNvPr>
          <p:cNvSpPr>
            <a:spLocks noGrp="1"/>
          </p:cNvSpPr>
          <p:nvPr>
            <p:ph type="body" sz="quarter" idx="22" hasCustomPrompt="1"/>
          </p:nvPr>
        </p:nvSpPr>
        <p:spPr>
          <a:xfrm>
            <a:off x="4692811" y="4590643"/>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5" name="Name 4">
            <a:extLst>
              <a:ext uri="{FF2B5EF4-FFF2-40B4-BE49-F238E27FC236}">
                <a16:creationId xmlns:a16="http://schemas.microsoft.com/office/drawing/2014/main" id="{8920BD7A-6CE6-3EEF-FC89-1C1DB602D49A}"/>
              </a:ext>
            </a:extLst>
          </p:cNvPr>
          <p:cNvSpPr>
            <a:spLocks noGrp="1"/>
          </p:cNvSpPr>
          <p:nvPr>
            <p:ph type="body" sz="quarter" idx="32" hasCustomPrompt="1"/>
          </p:nvPr>
        </p:nvSpPr>
        <p:spPr>
          <a:xfrm>
            <a:off x="8359077" y="3990040"/>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4" name="Title 4">
            <a:extLst>
              <a:ext uri="{FF2B5EF4-FFF2-40B4-BE49-F238E27FC236}">
                <a16:creationId xmlns:a16="http://schemas.microsoft.com/office/drawing/2014/main" id="{DF966DB9-5316-067F-9DC7-D2D3771717D2}"/>
              </a:ext>
            </a:extLst>
          </p:cNvPr>
          <p:cNvSpPr>
            <a:spLocks noGrp="1"/>
          </p:cNvSpPr>
          <p:nvPr>
            <p:ph type="body" sz="quarter" idx="31" hasCustomPrompt="1"/>
          </p:nvPr>
        </p:nvSpPr>
        <p:spPr>
          <a:xfrm>
            <a:off x="8359077" y="4590643"/>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19938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x 4 Re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Rectángulo 2">
            <a:extLst>
              <a:ext uri="{FF2B5EF4-FFF2-40B4-BE49-F238E27FC236}">
                <a16:creationId xmlns:a16="http://schemas.microsoft.com/office/drawing/2014/main" id="{DAA9E671-F77F-6B59-8EAB-6CA45252A085}"/>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ext Placeholder 2">
            <a:extLst>
              <a:ext uri="{FF2B5EF4-FFF2-40B4-BE49-F238E27FC236}">
                <a16:creationId xmlns:a16="http://schemas.microsoft.com/office/drawing/2014/main" id="{44BAAB58-D2BB-56CE-ADE5-3CD62B34836B}"/>
              </a:ext>
            </a:extLst>
          </p:cNvPr>
          <p:cNvSpPr>
            <a:spLocks noGrp="1"/>
          </p:cNvSpPr>
          <p:nvPr>
            <p:ph type="body" sz="quarter" idx="22" hasCustomPrompt="1"/>
          </p:nvPr>
        </p:nvSpPr>
        <p:spPr>
          <a:xfrm>
            <a:off x="4692811" y="4590643"/>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9" name="Text Placeholder 1">
            <a:extLst>
              <a:ext uri="{FF2B5EF4-FFF2-40B4-BE49-F238E27FC236}">
                <a16:creationId xmlns:a16="http://schemas.microsoft.com/office/drawing/2014/main" id="{79D57F6F-080E-12B5-8D85-7A86049981E9}"/>
              </a:ext>
            </a:extLst>
          </p:cNvPr>
          <p:cNvSpPr>
            <a:spLocks noGrp="1"/>
          </p:cNvSpPr>
          <p:nvPr>
            <p:ph type="body" sz="quarter" idx="23" hasCustomPrompt="1"/>
          </p:nvPr>
        </p:nvSpPr>
        <p:spPr>
          <a:xfrm>
            <a:off x="4692811" y="3990040"/>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0" name="Text Placeholder 2">
            <a:extLst>
              <a:ext uri="{FF2B5EF4-FFF2-40B4-BE49-F238E27FC236}">
                <a16:creationId xmlns:a16="http://schemas.microsoft.com/office/drawing/2014/main" id="{CEA14C90-673F-2A49-0E8F-4B8044C8BE61}"/>
              </a:ext>
            </a:extLst>
          </p:cNvPr>
          <p:cNvSpPr>
            <a:spLocks noGrp="1"/>
          </p:cNvSpPr>
          <p:nvPr>
            <p:ph type="body" sz="quarter" idx="29" hasCustomPrompt="1"/>
          </p:nvPr>
        </p:nvSpPr>
        <p:spPr>
          <a:xfrm>
            <a:off x="4692811" y="2903529"/>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1" name="Text Placeholder 1">
            <a:extLst>
              <a:ext uri="{FF2B5EF4-FFF2-40B4-BE49-F238E27FC236}">
                <a16:creationId xmlns:a16="http://schemas.microsoft.com/office/drawing/2014/main" id="{7F54C43C-7616-61B7-4E25-E25B511C72B8}"/>
              </a:ext>
            </a:extLst>
          </p:cNvPr>
          <p:cNvSpPr>
            <a:spLocks noGrp="1"/>
          </p:cNvSpPr>
          <p:nvPr>
            <p:ph type="body" sz="quarter" idx="30" hasCustomPrompt="1"/>
          </p:nvPr>
        </p:nvSpPr>
        <p:spPr>
          <a:xfrm>
            <a:off x="4692811" y="2302926"/>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3" name="Text Placeholder 2">
            <a:extLst>
              <a:ext uri="{FF2B5EF4-FFF2-40B4-BE49-F238E27FC236}">
                <a16:creationId xmlns:a16="http://schemas.microsoft.com/office/drawing/2014/main" id="{6D09CA48-9370-6A6B-803F-A17F67246A76}"/>
              </a:ext>
            </a:extLst>
          </p:cNvPr>
          <p:cNvSpPr>
            <a:spLocks noGrp="1"/>
          </p:cNvSpPr>
          <p:nvPr>
            <p:ph type="body" sz="quarter" idx="31" hasCustomPrompt="1"/>
          </p:nvPr>
        </p:nvSpPr>
        <p:spPr>
          <a:xfrm>
            <a:off x="8359077" y="4590643"/>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4" name="Text Placeholder 1">
            <a:extLst>
              <a:ext uri="{FF2B5EF4-FFF2-40B4-BE49-F238E27FC236}">
                <a16:creationId xmlns:a16="http://schemas.microsoft.com/office/drawing/2014/main" id="{EDC87D74-E7EA-BDE9-F8E8-E01DBAD6EC19}"/>
              </a:ext>
            </a:extLst>
          </p:cNvPr>
          <p:cNvSpPr>
            <a:spLocks noGrp="1"/>
          </p:cNvSpPr>
          <p:nvPr>
            <p:ph type="body" sz="quarter" idx="32" hasCustomPrompt="1"/>
          </p:nvPr>
        </p:nvSpPr>
        <p:spPr>
          <a:xfrm>
            <a:off x="8359077" y="3990040"/>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5" name="Text Placeholder 2">
            <a:extLst>
              <a:ext uri="{FF2B5EF4-FFF2-40B4-BE49-F238E27FC236}">
                <a16:creationId xmlns:a16="http://schemas.microsoft.com/office/drawing/2014/main" id="{29FED30E-6D1F-BCF2-C2D6-69CFAEEA476E}"/>
              </a:ext>
            </a:extLst>
          </p:cNvPr>
          <p:cNvSpPr>
            <a:spLocks noGrp="1"/>
          </p:cNvSpPr>
          <p:nvPr>
            <p:ph type="body" sz="quarter" idx="33" hasCustomPrompt="1"/>
          </p:nvPr>
        </p:nvSpPr>
        <p:spPr>
          <a:xfrm>
            <a:off x="8359077" y="2903529"/>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6" name="Text Placeholder 1">
            <a:extLst>
              <a:ext uri="{FF2B5EF4-FFF2-40B4-BE49-F238E27FC236}">
                <a16:creationId xmlns:a16="http://schemas.microsoft.com/office/drawing/2014/main" id="{13775D4B-E0E4-FEC0-567F-AA9A65AC065A}"/>
              </a:ext>
            </a:extLst>
          </p:cNvPr>
          <p:cNvSpPr>
            <a:spLocks noGrp="1"/>
          </p:cNvSpPr>
          <p:nvPr>
            <p:ph type="body" sz="quarter" idx="34" hasCustomPrompt="1"/>
          </p:nvPr>
        </p:nvSpPr>
        <p:spPr>
          <a:xfrm>
            <a:off x="8359077" y="2302926"/>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5" name="Marcador de posición de imagen 9">
            <a:extLst>
              <a:ext uri="{FF2B5EF4-FFF2-40B4-BE49-F238E27FC236}">
                <a16:creationId xmlns:a16="http://schemas.microsoft.com/office/drawing/2014/main" id="{B96C7002-1AD9-0919-A886-5FF8B841FE89}"/>
              </a:ext>
            </a:extLst>
          </p:cNvPr>
          <p:cNvSpPr>
            <a:spLocks noGrp="1"/>
          </p:cNvSpPr>
          <p:nvPr>
            <p:ph type="pic" sz="quarter" idx="28"/>
          </p:nvPr>
        </p:nvSpPr>
        <p:spPr>
          <a:xfrm>
            <a:off x="689048"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endParaRPr lang="es-AR" dirty="0"/>
          </a:p>
        </p:txBody>
      </p:sp>
    </p:spTree>
    <p:extLst>
      <p:ext uri="{BB962C8B-B14F-4D97-AF65-F5344CB8AC3E}">
        <p14:creationId xmlns:p14="http://schemas.microsoft.com/office/powerpoint/2010/main" val="1361058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 Lage Picture">
    <p:bg>
      <p:bgPr>
        <a:solidFill>
          <a:schemeClr val="tx2"/>
        </a:solidFill>
        <a:effectLst/>
      </p:bgPr>
    </p:bg>
    <p:spTree>
      <p:nvGrpSpPr>
        <p:cNvPr id="1" name=""/>
        <p:cNvGrpSpPr/>
        <p:nvPr/>
      </p:nvGrpSpPr>
      <p:grpSpPr>
        <a:xfrm>
          <a:off x="0" y="0"/>
          <a:ext cx="0" cy="0"/>
          <a:chOff x="0" y="0"/>
          <a:chExt cx="0" cy="0"/>
        </a:xfrm>
      </p:grpSpPr>
      <p:sp>
        <p:nvSpPr>
          <p:cNvPr id="14" name="Slide title">
            <a:extLst>
              <a:ext uri="{FF2B5EF4-FFF2-40B4-BE49-F238E27FC236}">
                <a16:creationId xmlns:a16="http://schemas.microsoft.com/office/drawing/2014/main" id="{5050E584-9B20-5D0A-D33B-2D8FB18889BB}"/>
              </a:ext>
            </a:extLst>
          </p:cNvPr>
          <p:cNvSpPr>
            <a:spLocks noGrp="1"/>
          </p:cNvSpPr>
          <p:nvPr userDrawn="1">
            <p:ph type="body" sz="quarter" idx="23" hasCustomPrompt="1"/>
          </p:nvPr>
        </p:nvSpPr>
        <p:spPr>
          <a:xfrm>
            <a:off x="369049" y="2952026"/>
            <a:ext cx="6399957" cy="653211"/>
          </a:xfrm>
        </p:spPr>
        <p:txBody>
          <a:bodyPr anchor="b"/>
          <a:lstStyle>
            <a:lvl1pPr>
              <a:lnSpc>
                <a:spcPts val="4700"/>
              </a:lnSpc>
              <a:spcAft>
                <a:spcPts val="0"/>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DIVIDER</a:t>
            </a:r>
          </a:p>
        </p:txBody>
      </p:sp>
      <p:sp>
        <p:nvSpPr>
          <p:cNvPr id="4" name="Subtitle">
            <a:extLst>
              <a:ext uri="{FF2B5EF4-FFF2-40B4-BE49-F238E27FC236}">
                <a16:creationId xmlns:a16="http://schemas.microsoft.com/office/drawing/2014/main" id="{12774145-2944-270A-E024-0463C1988D29}"/>
              </a:ext>
            </a:extLst>
          </p:cNvPr>
          <p:cNvSpPr>
            <a:spLocks noGrp="1"/>
          </p:cNvSpPr>
          <p:nvPr>
            <p:ph type="body" sz="quarter" idx="24" hasCustomPrompt="1"/>
          </p:nvPr>
        </p:nvSpPr>
        <p:spPr>
          <a:xfrm>
            <a:off x="369049" y="3795017"/>
            <a:ext cx="6399957" cy="390238"/>
          </a:xfrm>
        </p:spPr>
        <p:txBody>
          <a:bodyPr anchor="b"/>
          <a:lstStyle>
            <a:lvl1pPr>
              <a:lnSpc>
                <a:spcPts val="4700"/>
              </a:lnSpc>
              <a:spcAft>
                <a:spcPts val="0"/>
              </a:spcAft>
              <a:defRPr sz="2400" b="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subtitle</a:t>
            </a:r>
          </a:p>
        </p:txBody>
      </p:sp>
      <p:sp>
        <p:nvSpPr>
          <p:cNvPr id="2" name="Image">
            <a:extLst>
              <a:ext uri="{FF2B5EF4-FFF2-40B4-BE49-F238E27FC236}">
                <a16:creationId xmlns:a16="http://schemas.microsoft.com/office/drawing/2014/main" id="{EB26A4E9-BCF7-6FD7-3AA2-B2FF94340CB6}"/>
              </a:ext>
              <a:ext uri="{C183D7F6-B498-43B3-948B-1728B52AA6E4}">
                <adec:decorative xmlns:adec="http://schemas.microsoft.com/office/drawing/2017/decorative" val="1"/>
              </a:ext>
            </a:extLst>
          </p:cNvPr>
          <p:cNvSpPr>
            <a:spLocks noGrp="1"/>
          </p:cNvSpPr>
          <p:nvPr>
            <p:ph type="pic" sz="quarter" idx="26" hasCustomPrompt="1"/>
          </p:nvPr>
        </p:nvSpPr>
        <p:spPr>
          <a:xfrm>
            <a:off x="7393369" y="2"/>
            <a:ext cx="4798631" cy="6857999"/>
          </a:xfrm>
          <a:solidFill>
            <a:schemeClr val="bg2"/>
          </a:solidFill>
          <a:ln>
            <a:noFill/>
          </a:ln>
        </p:spPr>
        <p:txBody>
          <a:bodyPr anchor="ctr"/>
          <a:lstStyle>
            <a:lvl1pPr algn="ctr">
              <a:defRPr sz="1600"/>
            </a:lvl1pPr>
          </a:lstStyle>
          <a:p>
            <a:r>
              <a:rPr lang="en-US" dirty="0"/>
              <a:t> </a:t>
            </a:r>
          </a:p>
        </p:txBody>
      </p:sp>
      <p:sp>
        <p:nvSpPr>
          <p:cNvPr id="5" name="Copyright">
            <a:extLst>
              <a:ext uri="{FF2B5EF4-FFF2-40B4-BE49-F238E27FC236}">
                <a16:creationId xmlns:a16="http://schemas.microsoft.com/office/drawing/2014/main" id="{7053DE0C-9580-B6E4-0409-13E0638830F0}"/>
              </a:ext>
              <a:ext uri="{C183D7F6-B498-43B3-948B-1728B52AA6E4}">
                <adec:decorative xmlns:adec="http://schemas.microsoft.com/office/drawing/2017/decorative" val="1"/>
              </a:ext>
            </a:extLst>
          </p:cNvPr>
          <p:cNvSpPr txBox="1"/>
          <p:nvPr userDrawn="1"/>
        </p:nvSpPr>
        <p:spPr>
          <a:xfrm>
            <a:off x="369084" y="6556630"/>
            <a:ext cx="1132586" cy="11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771" dirty="0">
                <a:solidFill>
                  <a:schemeClr val="bg1"/>
                </a:solidFill>
                <a:latin typeface="+mn-lt"/>
              </a:rPr>
              <a:t>Copyright © 2025 ADP, Inc. </a:t>
            </a:r>
          </a:p>
        </p:txBody>
      </p:sp>
    </p:spTree>
    <p:extLst>
      <p:ext uri="{BB962C8B-B14F-4D97-AF65-F5344CB8AC3E}">
        <p14:creationId xmlns:p14="http://schemas.microsoft.com/office/powerpoint/2010/main" val="328681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 Number A">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EE6A8B4-F614-DF00-0412-2AE03DEE5BDB}"/>
              </a:ext>
              <a:ext uri="{C183D7F6-B498-43B3-948B-1728B52AA6E4}">
                <adec:decorative xmlns:adec="http://schemas.microsoft.com/office/drawing/2017/decorative" val="1"/>
              </a:ext>
            </a:extLst>
          </p:cNvPr>
          <p:cNvSpPr/>
          <p:nvPr userDrawn="1"/>
        </p:nvSpPr>
        <p:spPr>
          <a:xfrm>
            <a:off x="0" y="0"/>
            <a:ext cx="4076169" cy="687049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14" name="Slide title">
            <a:extLst>
              <a:ext uri="{FF2B5EF4-FFF2-40B4-BE49-F238E27FC236}">
                <a16:creationId xmlns:a16="http://schemas.microsoft.com/office/drawing/2014/main" id="{5050E584-9B20-5D0A-D33B-2D8FB18889BB}"/>
              </a:ext>
            </a:extLst>
          </p:cNvPr>
          <p:cNvSpPr>
            <a:spLocks noGrp="1"/>
          </p:cNvSpPr>
          <p:nvPr userDrawn="1">
            <p:ph type="body" sz="quarter" idx="23" hasCustomPrompt="1"/>
          </p:nvPr>
        </p:nvSpPr>
        <p:spPr>
          <a:xfrm>
            <a:off x="4665937" y="2848981"/>
            <a:ext cx="6399957" cy="653211"/>
          </a:xfrm>
        </p:spPr>
        <p:txBody>
          <a:bodyPr anchor="b"/>
          <a:lstStyle>
            <a:lvl1pPr>
              <a:lnSpc>
                <a:spcPts val="4700"/>
              </a:lnSpc>
              <a:spcAft>
                <a:spcPts val="0"/>
              </a:spcAft>
              <a:defRPr sz="4800" b="1" cap="all" baseline="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DIVIDER</a:t>
            </a:r>
          </a:p>
        </p:txBody>
      </p:sp>
      <p:sp>
        <p:nvSpPr>
          <p:cNvPr id="4" name="Subtitle">
            <a:extLst>
              <a:ext uri="{FF2B5EF4-FFF2-40B4-BE49-F238E27FC236}">
                <a16:creationId xmlns:a16="http://schemas.microsoft.com/office/drawing/2014/main" id="{12774145-2944-270A-E024-0463C1988D29}"/>
              </a:ext>
            </a:extLst>
          </p:cNvPr>
          <p:cNvSpPr>
            <a:spLocks noGrp="1"/>
          </p:cNvSpPr>
          <p:nvPr>
            <p:ph type="body" sz="quarter" idx="24" hasCustomPrompt="1"/>
          </p:nvPr>
        </p:nvSpPr>
        <p:spPr>
          <a:xfrm>
            <a:off x="4665937" y="3691972"/>
            <a:ext cx="6399957" cy="390238"/>
          </a:xfrm>
        </p:spPr>
        <p:txBody>
          <a:bodyPr anchor="b"/>
          <a:lstStyle>
            <a:lvl1pPr>
              <a:lnSpc>
                <a:spcPts val="4700"/>
              </a:lnSpc>
              <a:spcAft>
                <a:spcPts val="0"/>
              </a:spcAft>
              <a:defRPr sz="2400" b="0">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subtitle</a:t>
            </a:r>
          </a:p>
        </p:txBody>
      </p:sp>
      <p:sp>
        <p:nvSpPr>
          <p:cNvPr id="5" name="Number">
            <a:extLst>
              <a:ext uri="{FF2B5EF4-FFF2-40B4-BE49-F238E27FC236}">
                <a16:creationId xmlns:a16="http://schemas.microsoft.com/office/drawing/2014/main" id="{98F0E865-CA42-300F-D710-1D616EDFD7FE}"/>
              </a:ext>
            </a:extLst>
          </p:cNvPr>
          <p:cNvSpPr>
            <a:spLocks noGrp="1"/>
          </p:cNvSpPr>
          <p:nvPr>
            <p:ph type="body" sz="quarter" idx="25" hasCustomPrompt="1"/>
          </p:nvPr>
        </p:nvSpPr>
        <p:spPr>
          <a:xfrm>
            <a:off x="965047" y="3646817"/>
            <a:ext cx="2387317" cy="653211"/>
          </a:xfrm>
        </p:spPr>
        <p:txBody>
          <a:bodyPr anchor="b"/>
          <a:lstStyle>
            <a:lvl1pPr algn="r">
              <a:lnSpc>
                <a:spcPts val="4700"/>
              </a:lnSpc>
              <a:spcAft>
                <a:spcPts val="0"/>
              </a:spcAft>
              <a:defRPr sz="11999" b="1">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01</a:t>
            </a:r>
          </a:p>
        </p:txBody>
      </p:sp>
      <p:sp>
        <p:nvSpPr>
          <p:cNvPr id="8" name="Copyright">
            <a:extLst>
              <a:ext uri="{FF2B5EF4-FFF2-40B4-BE49-F238E27FC236}">
                <a16:creationId xmlns:a16="http://schemas.microsoft.com/office/drawing/2014/main" id="{57138716-73E4-D8E6-FFB5-72161642EB3E}"/>
              </a:ext>
              <a:ext uri="{C183D7F6-B498-43B3-948B-1728B52AA6E4}">
                <adec:decorative xmlns:adec="http://schemas.microsoft.com/office/drawing/2017/decorative" val="1"/>
              </a:ext>
            </a:extLst>
          </p:cNvPr>
          <p:cNvSpPr txBox="1"/>
          <p:nvPr userDrawn="1"/>
        </p:nvSpPr>
        <p:spPr>
          <a:xfrm>
            <a:off x="369084" y="6556630"/>
            <a:ext cx="1132586" cy="11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771" dirty="0">
                <a:solidFill>
                  <a:schemeClr val="bg1"/>
                </a:solidFill>
                <a:latin typeface="+mn-lt"/>
              </a:rPr>
              <a:t>Copyright © 2025 ADP, Inc. </a:t>
            </a:r>
          </a:p>
        </p:txBody>
      </p:sp>
      <p:sp>
        <p:nvSpPr>
          <p:cNvPr id="9" name="Page Number">
            <a:extLst>
              <a:ext uri="{FF2B5EF4-FFF2-40B4-BE49-F238E27FC236}">
                <a16:creationId xmlns:a16="http://schemas.microsoft.com/office/drawing/2014/main" id="{05F9A0D8-01D1-F381-23DE-4BA8B3174513}"/>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rgbClr val="010035"/>
                </a:solidFill>
              </a:rPr>
              <a:pPr/>
              <a:t>‹#›</a:t>
            </a:fld>
            <a:endParaRPr lang="en-US" sz="800" dirty="0">
              <a:solidFill>
                <a:srgbClr val="010035"/>
              </a:solidFill>
            </a:endParaRPr>
          </a:p>
        </p:txBody>
      </p:sp>
      <p:sp>
        <p:nvSpPr>
          <p:cNvPr id="7" name="ADP ">
            <a:extLst>
              <a:ext uri="{FF2B5EF4-FFF2-40B4-BE49-F238E27FC236}">
                <a16:creationId xmlns:a16="http://schemas.microsoft.com/office/drawing/2014/main" id="{009D833B-D562-DB70-EAD7-C966A87B788E}"/>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tx2"/>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2252484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 Numbeer B">
    <p:bg>
      <p:bgPr>
        <a:solidFill>
          <a:schemeClr val="bg1"/>
        </a:solidFill>
        <a:effectLst/>
      </p:bgPr>
    </p:bg>
    <p:spTree>
      <p:nvGrpSpPr>
        <p:cNvPr id="1" name=""/>
        <p:cNvGrpSpPr/>
        <p:nvPr/>
      </p:nvGrpSpPr>
      <p:grpSpPr>
        <a:xfrm>
          <a:off x="0" y="0"/>
          <a:ext cx="0" cy="0"/>
          <a:chOff x="0" y="0"/>
          <a:chExt cx="0" cy="0"/>
        </a:xfrm>
      </p:grpSpPr>
      <p:sp>
        <p:nvSpPr>
          <p:cNvPr id="12" name="White background">
            <a:extLst>
              <a:ext uri="{FF2B5EF4-FFF2-40B4-BE49-F238E27FC236}">
                <a16:creationId xmlns:a16="http://schemas.microsoft.com/office/drawing/2014/main" id="{219C1A1C-E6C7-072C-1CCC-6537AAFA39D8}"/>
              </a:ext>
              <a:ext uri="{C183D7F6-B498-43B3-948B-1728B52AA6E4}">
                <adec:decorative xmlns:adec="http://schemas.microsoft.com/office/drawing/2017/decorative" val="1"/>
              </a:ext>
            </a:extLst>
          </p:cNvPr>
          <p:cNvSpPr/>
          <p:nvPr userDrawn="1"/>
        </p:nvSpPr>
        <p:spPr>
          <a:xfrm>
            <a:off x="2782595" y="0"/>
            <a:ext cx="9409405" cy="2464904"/>
          </a:xfrm>
          <a:prstGeom prst="rect">
            <a:avLst/>
          </a:prstGeom>
          <a:solidFill>
            <a:srgbClr val="F2F3F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222222"/>
              </a:solidFill>
              <a:effectLst/>
              <a:uLnTx/>
              <a:uFillTx/>
              <a:latin typeface="Taub Sans"/>
            </a:endParaRPr>
          </a:p>
        </p:txBody>
      </p:sp>
      <p:sp>
        <p:nvSpPr>
          <p:cNvPr id="9" name="Red background">
            <a:extLst>
              <a:ext uri="{FF2B5EF4-FFF2-40B4-BE49-F238E27FC236}">
                <a16:creationId xmlns:a16="http://schemas.microsoft.com/office/drawing/2014/main" id="{EBBFC957-7FE6-6FAF-FC47-B97FAD0A7DF4}"/>
              </a:ext>
              <a:ext uri="{C183D7F6-B498-43B3-948B-1728B52AA6E4}">
                <adec:decorative xmlns:adec="http://schemas.microsoft.com/office/drawing/2017/decorative" val="1"/>
              </a:ext>
            </a:extLst>
          </p:cNvPr>
          <p:cNvSpPr/>
          <p:nvPr userDrawn="1"/>
        </p:nvSpPr>
        <p:spPr>
          <a:xfrm flipV="1">
            <a:off x="0" y="2461886"/>
            <a:ext cx="12192000" cy="439611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4" name="Title">
            <a:extLst>
              <a:ext uri="{FF2B5EF4-FFF2-40B4-BE49-F238E27FC236}">
                <a16:creationId xmlns:a16="http://schemas.microsoft.com/office/drawing/2014/main" id="{F93BD172-B345-B450-5D93-650BA4423FB5}"/>
              </a:ext>
            </a:extLst>
          </p:cNvPr>
          <p:cNvSpPr>
            <a:spLocks noGrp="1"/>
          </p:cNvSpPr>
          <p:nvPr>
            <p:ph type="body" sz="quarter" idx="28" hasCustomPrompt="1"/>
          </p:nvPr>
        </p:nvSpPr>
        <p:spPr>
          <a:xfrm>
            <a:off x="559521" y="3762296"/>
            <a:ext cx="11072958" cy="923330"/>
          </a:xfrm>
        </p:spPr>
        <p:txBody>
          <a:bodyPr anchor="b">
            <a:spAutoFit/>
          </a:bodyPr>
          <a:lstStyle>
            <a:lvl1pPr>
              <a:lnSpc>
                <a:spcPct val="100000"/>
              </a:lnSpc>
              <a:spcAft>
                <a:spcPts val="0"/>
              </a:spcAft>
              <a:defRPr sz="5999" b="1" cap="all" baseline="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DIVIDER</a:t>
            </a:r>
          </a:p>
        </p:txBody>
      </p:sp>
      <p:sp>
        <p:nvSpPr>
          <p:cNvPr id="5" name="Subtitle">
            <a:extLst>
              <a:ext uri="{FF2B5EF4-FFF2-40B4-BE49-F238E27FC236}">
                <a16:creationId xmlns:a16="http://schemas.microsoft.com/office/drawing/2014/main" id="{585434FC-D84A-2A7E-A5BA-529D352387AA}"/>
              </a:ext>
            </a:extLst>
          </p:cNvPr>
          <p:cNvSpPr>
            <a:spLocks noGrp="1"/>
          </p:cNvSpPr>
          <p:nvPr>
            <p:ph type="body" sz="quarter" idx="29" hasCustomPrompt="1"/>
          </p:nvPr>
        </p:nvSpPr>
        <p:spPr>
          <a:xfrm>
            <a:off x="559521" y="4935382"/>
            <a:ext cx="6398380" cy="252413"/>
          </a:xfrm>
        </p:spPr>
        <p:txBody>
          <a:bodyPr anchor="ctr"/>
          <a:lstStyle>
            <a:lvl1pPr>
              <a:defRPr sz="2400">
                <a:solidFill>
                  <a:schemeClr val="bg1"/>
                </a:solidFill>
              </a:defRPr>
            </a:lvl1pPr>
            <a:lvl2pPr marL="0" indent="0">
              <a:buNone/>
              <a:defRPr/>
            </a:lvl2pPr>
          </a:lstStyle>
          <a:p>
            <a:pPr lvl="0"/>
            <a:r>
              <a:rPr lang="en-US" dirty="0"/>
              <a:t>Section subtitle</a:t>
            </a:r>
          </a:p>
        </p:txBody>
      </p:sp>
      <p:sp>
        <p:nvSpPr>
          <p:cNvPr id="6" name="Decorative">
            <a:extLst>
              <a:ext uri="{FF2B5EF4-FFF2-40B4-BE49-F238E27FC236}">
                <a16:creationId xmlns:a16="http://schemas.microsoft.com/office/drawing/2014/main" id="{5D0F0995-FF98-978F-60E8-D1A8759AF29A}"/>
              </a:ext>
              <a:ext uri="{C183D7F6-B498-43B3-948B-1728B52AA6E4}">
                <adec:decorative xmlns:adec="http://schemas.microsoft.com/office/drawing/2017/decorative" val="1"/>
              </a:ext>
            </a:extLst>
          </p:cNvPr>
          <p:cNvSpPr>
            <a:spLocks noGrp="1"/>
          </p:cNvSpPr>
          <p:nvPr>
            <p:ph type="body" sz="quarter" idx="27" hasCustomPrompt="1"/>
          </p:nvPr>
        </p:nvSpPr>
        <p:spPr>
          <a:xfrm>
            <a:off x="559521" y="2099203"/>
            <a:ext cx="2423134" cy="653211"/>
          </a:xfrm>
        </p:spPr>
        <p:txBody>
          <a:bodyPr anchor="b"/>
          <a:lstStyle>
            <a:lvl1pPr>
              <a:lnSpc>
                <a:spcPts val="4700"/>
              </a:lnSpc>
              <a:spcAft>
                <a:spcPts val="0"/>
              </a:spcAft>
              <a:defRPr sz="10999" b="1">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01</a:t>
            </a:r>
          </a:p>
        </p:txBody>
      </p:sp>
      <p:sp>
        <p:nvSpPr>
          <p:cNvPr id="7" name="Number">
            <a:extLst>
              <a:ext uri="{FF2B5EF4-FFF2-40B4-BE49-F238E27FC236}">
                <a16:creationId xmlns:a16="http://schemas.microsoft.com/office/drawing/2014/main" id="{231B0BA4-58A7-CBA9-296B-E9FC8F6B5551}"/>
              </a:ext>
              <a:ext uri="{C183D7F6-B498-43B3-948B-1728B52AA6E4}">
                <adec:decorative xmlns:adec="http://schemas.microsoft.com/office/drawing/2017/decorative" val="1"/>
              </a:ext>
            </a:extLst>
          </p:cNvPr>
          <p:cNvSpPr txBox="1">
            <a:spLocks/>
          </p:cNvSpPr>
          <p:nvPr userDrawn="1"/>
        </p:nvSpPr>
        <p:spPr>
          <a:xfrm>
            <a:off x="10658212"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10" name="ADP ">
            <a:extLst>
              <a:ext uri="{FF2B5EF4-FFF2-40B4-BE49-F238E27FC236}">
                <a16:creationId xmlns:a16="http://schemas.microsoft.com/office/drawing/2014/main" id="{164EB8A5-4053-C697-7024-A91DB80B493F}"/>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
        <p:nvSpPr>
          <p:cNvPr id="2" name="Copyright">
            <a:extLst>
              <a:ext uri="{FF2B5EF4-FFF2-40B4-BE49-F238E27FC236}">
                <a16:creationId xmlns:a16="http://schemas.microsoft.com/office/drawing/2014/main" id="{CC43B154-4FFC-2F69-E38D-A0810CEC99A7}"/>
              </a:ext>
              <a:ext uri="{C183D7F6-B498-43B3-948B-1728B52AA6E4}">
                <adec:decorative xmlns:adec="http://schemas.microsoft.com/office/drawing/2017/decorative" val="1"/>
              </a:ext>
            </a:extLst>
          </p:cNvPr>
          <p:cNvSpPr txBox="1"/>
          <p:nvPr userDrawn="1"/>
        </p:nvSpPr>
        <p:spPr>
          <a:xfrm>
            <a:off x="369084" y="6556630"/>
            <a:ext cx="1132586" cy="11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771" dirty="0">
                <a:solidFill>
                  <a:schemeClr val="bg1"/>
                </a:solidFill>
                <a:latin typeface="+mn-lt"/>
              </a:rPr>
              <a:t>Copyright © 2025 ADP, Inc. </a:t>
            </a:r>
          </a:p>
        </p:txBody>
      </p:sp>
    </p:spTree>
    <p:extLst>
      <p:ext uri="{BB962C8B-B14F-4D97-AF65-F5344CB8AC3E}">
        <p14:creationId xmlns:p14="http://schemas.microsoft.com/office/powerpoint/2010/main" val="353634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A White">
    <p:bg>
      <p:bgPr>
        <a:solidFill>
          <a:schemeClr val="bg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303584"/>
            <a:ext cx="6170694" cy="1378981"/>
          </a:xfrm>
          <a:prstGeom prst="rect">
            <a:avLst/>
          </a:prstGeom>
        </p:spPr>
        <p:txBody>
          <a:bodyPr/>
          <a:lstStyle>
            <a:lvl1pPr>
              <a:lnSpc>
                <a:spcPct val="90000"/>
              </a:lnSpc>
              <a:spcAft>
                <a:spcPts val="6399"/>
              </a:spcAft>
              <a:defRPr sz="48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2936915"/>
            <a:ext cx="6159827" cy="397422"/>
          </a:xfrm>
          <a:prstGeom prst="rect">
            <a:avLst/>
          </a:prstGeom>
        </p:spPr>
        <p:txBody>
          <a:bodyPr/>
          <a:lstStyle>
            <a:lvl1pPr>
              <a:defRPr sz="2400">
                <a:solidFill>
                  <a:schemeClr val="tx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4027604"/>
            <a:ext cx="6159827" cy="295974"/>
          </a:xfrm>
          <a:prstGeom prst="rect">
            <a:avLst/>
          </a:prstGeom>
        </p:spPr>
        <p:txBody>
          <a:bodyPr/>
          <a:lstStyle>
            <a:lvl1pPr>
              <a:defRPr sz="1800">
                <a:solidFill>
                  <a:schemeClr val="tx1"/>
                </a:solidFill>
                <a:latin typeface="Taub Sans Text" pitchFamily="2" charset="77"/>
                <a:ea typeface="Taub Sans Text" pitchFamily="2" charset="77"/>
              </a:defRPr>
            </a:lvl1pPr>
          </a:lstStyle>
          <a:p>
            <a:r>
              <a:rPr lang="en-US" dirty="0"/>
              <a:t>Date | Location</a:t>
            </a:r>
          </a:p>
        </p:txBody>
      </p:sp>
      <p:pic>
        <p:nvPicPr>
          <p:cNvPr id="3" name="ADP logo">
            <a:extLst>
              <a:ext uri="{FF2B5EF4-FFF2-40B4-BE49-F238E27FC236}">
                <a16:creationId xmlns:a16="http://schemas.microsoft.com/office/drawing/2014/main" id="{1455A4FA-020B-59D1-B948-4434EE8D087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9084" y="5131558"/>
            <a:ext cx="1414855" cy="985474"/>
          </a:xfrm>
          <a:prstGeom prst="rect">
            <a:avLst/>
          </a:prstGeom>
        </p:spPr>
      </p:pic>
      <p:sp>
        <p:nvSpPr>
          <p:cNvPr id="5" name="Copyright">
            <a:extLst>
              <a:ext uri="{FF2B5EF4-FFF2-40B4-BE49-F238E27FC236}">
                <a16:creationId xmlns:a16="http://schemas.microsoft.com/office/drawing/2014/main" id="{9E17C623-1897-C7B2-22C0-876A4C398B78}"/>
              </a:ext>
              <a:ext uri="{C183D7F6-B498-43B3-948B-1728B52AA6E4}">
                <adec:decorative xmlns:adec="http://schemas.microsoft.com/office/drawing/2017/decorative" val="1"/>
              </a:ext>
            </a:extLst>
          </p:cNvPr>
          <p:cNvSpPr txBox="1"/>
          <p:nvPr userDrawn="1"/>
        </p:nvSpPr>
        <p:spPr>
          <a:xfrm>
            <a:off x="10652055"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tx1"/>
                </a:solidFill>
                <a:latin typeface="+mn-lt"/>
              </a:rPr>
              <a:t>Copyright © 2025 ADP, Inc. </a:t>
            </a:r>
          </a:p>
        </p:txBody>
      </p:sp>
      <p:pic>
        <p:nvPicPr>
          <p:cNvPr id="9" name="Illustration">
            <a:extLst>
              <a:ext uri="{FF2B5EF4-FFF2-40B4-BE49-F238E27FC236}">
                <a16:creationId xmlns:a16="http://schemas.microsoft.com/office/drawing/2014/main" id="{82D65964-C612-877D-668F-A72191E0F32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1317" y="882083"/>
            <a:ext cx="5083154" cy="4684105"/>
          </a:xfrm>
          <a:prstGeom prst="rect">
            <a:avLst/>
          </a:prstGeom>
        </p:spPr>
      </p:pic>
    </p:spTree>
    <p:extLst>
      <p:ext uri="{BB962C8B-B14F-4D97-AF65-F5344CB8AC3E}">
        <p14:creationId xmlns:p14="http://schemas.microsoft.com/office/powerpoint/2010/main" val="1426626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 Two column">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609344"/>
            <a:ext cx="4976955"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4976955" cy="3725862"/>
          </a:xfrm>
        </p:spPr>
        <p:txBody>
          <a:bodyPr/>
          <a:lstStyle>
            <a:lvl1pPr>
              <a:defRPr>
                <a:solidFill>
                  <a:schemeClr val="tx1"/>
                </a:solidFill>
                <a:latin typeface="Taub Sans Text" pitchFamily="2" charset="77"/>
                <a:ea typeface="Taub Sans Text" pitchFamily="2" charset="77"/>
              </a:defRPr>
            </a:lvl1pPr>
            <a:lvl2pPr>
              <a:buSzPct val="90000"/>
              <a:defRPr>
                <a:solidFill>
                  <a:schemeClr val="tx1"/>
                </a:solidFill>
                <a:latin typeface="Taub Sans Text" pitchFamily="2" charset="77"/>
                <a:ea typeface="Taub Sans Text" pitchFamily="2" charset="77"/>
              </a:defRPr>
            </a:lvl2pPr>
            <a:lvl3pPr>
              <a:buSzPct val="80000"/>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H1">
            <a:extLst>
              <a:ext uri="{FF2B5EF4-FFF2-40B4-BE49-F238E27FC236}">
                <a16:creationId xmlns:a16="http://schemas.microsoft.com/office/drawing/2014/main" id="{4F253C88-F5E2-7F35-5E3E-020A581F5E1B}"/>
              </a:ext>
            </a:extLst>
          </p:cNvPr>
          <p:cNvSpPr>
            <a:spLocks noGrp="1"/>
          </p:cNvSpPr>
          <p:nvPr>
            <p:ph type="body" sz="quarter" idx="18" hasCustomPrompt="1"/>
          </p:nvPr>
        </p:nvSpPr>
        <p:spPr>
          <a:xfrm>
            <a:off x="6845206" y="1609344"/>
            <a:ext cx="4976955"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5" name="Text">
            <a:extLst>
              <a:ext uri="{FF2B5EF4-FFF2-40B4-BE49-F238E27FC236}">
                <a16:creationId xmlns:a16="http://schemas.microsoft.com/office/drawing/2014/main" id="{9DEA1DAD-5392-F3C0-F1F5-08D0C76B3E25}"/>
              </a:ext>
            </a:extLst>
          </p:cNvPr>
          <p:cNvSpPr>
            <a:spLocks noGrp="1"/>
          </p:cNvSpPr>
          <p:nvPr>
            <p:ph type="body" sz="quarter" idx="17"/>
          </p:nvPr>
        </p:nvSpPr>
        <p:spPr>
          <a:xfrm>
            <a:off x="6845206" y="2259013"/>
            <a:ext cx="4976955" cy="3725862"/>
          </a:xfrm>
        </p:spPr>
        <p:txBody>
          <a:bodyPr/>
          <a:lstStyle>
            <a:lvl1pPr>
              <a:defRPr>
                <a:solidFill>
                  <a:schemeClr val="tx1"/>
                </a:solidFill>
                <a:latin typeface="Taub Sans Text" pitchFamily="2" charset="77"/>
                <a:ea typeface="Taub Sans Text" pitchFamily="2" charset="77"/>
              </a:defRPr>
            </a:lvl1pPr>
            <a:lvl2pPr>
              <a:buSzPct val="90000"/>
              <a:defRPr>
                <a:solidFill>
                  <a:schemeClr val="tx1"/>
                </a:solidFill>
                <a:latin typeface="Taub Sans Text" pitchFamily="2" charset="77"/>
                <a:ea typeface="Taub Sans Text" pitchFamily="2" charset="77"/>
              </a:defRPr>
            </a:lvl2pPr>
            <a:lvl3pPr>
              <a:buSzPct val="80000"/>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902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title | Three columns">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9" name="H1">
            <a:extLst>
              <a:ext uri="{FF2B5EF4-FFF2-40B4-BE49-F238E27FC236}">
                <a16:creationId xmlns:a16="http://schemas.microsoft.com/office/drawing/2014/main" id="{365BE915-CD2D-46B2-7962-E77A73AE3B58}"/>
              </a:ext>
            </a:extLst>
          </p:cNvPr>
          <p:cNvSpPr>
            <a:spLocks noGrp="1"/>
          </p:cNvSpPr>
          <p:nvPr>
            <p:ph type="body" sz="quarter" idx="14" hasCustomPrompt="1"/>
          </p:nvPr>
        </p:nvSpPr>
        <p:spPr>
          <a:xfrm>
            <a:off x="369047" y="1609344"/>
            <a:ext cx="333766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a:t>
            </a:r>
          </a:p>
        </p:txBody>
      </p:sp>
      <p:sp>
        <p:nvSpPr>
          <p:cNvPr id="6" name="H1">
            <a:extLst>
              <a:ext uri="{FF2B5EF4-FFF2-40B4-BE49-F238E27FC236}">
                <a16:creationId xmlns:a16="http://schemas.microsoft.com/office/drawing/2014/main" id="{8F88C33B-ECF2-988C-8E75-CC39190DAC8D}"/>
              </a:ext>
            </a:extLst>
          </p:cNvPr>
          <p:cNvSpPr>
            <a:spLocks noGrp="1"/>
          </p:cNvSpPr>
          <p:nvPr>
            <p:ph type="body" sz="quarter" idx="17" hasCustomPrompt="1"/>
          </p:nvPr>
        </p:nvSpPr>
        <p:spPr>
          <a:xfrm>
            <a:off x="4426773" y="1609344"/>
            <a:ext cx="333766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a:t>
            </a:r>
          </a:p>
        </p:txBody>
      </p:sp>
      <p:sp>
        <p:nvSpPr>
          <p:cNvPr id="4" name="H1">
            <a:extLst>
              <a:ext uri="{FF2B5EF4-FFF2-40B4-BE49-F238E27FC236}">
                <a16:creationId xmlns:a16="http://schemas.microsoft.com/office/drawing/2014/main" id="{29AE37CA-A1F1-31F1-BFC0-B3104AFEF1C6}"/>
              </a:ext>
            </a:extLst>
          </p:cNvPr>
          <p:cNvSpPr>
            <a:spLocks noGrp="1"/>
          </p:cNvSpPr>
          <p:nvPr>
            <p:ph type="body" sz="quarter" idx="19" hasCustomPrompt="1"/>
          </p:nvPr>
        </p:nvSpPr>
        <p:spPr>
          <a:xfrm>
            <a:off x="8484497" y="1609344"/>
            <a:ext cx="333766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a:t>
            </a:r>
          </a:p>
        </p:txBody>
      </p:sp>
      <p:sp>
        <p:nvSpPr>
          <p:cNvPr id="12" name="Text Placeholder 11">
            <a:extLst>
              <a:ext uri="{FF2B5EF4-FFF2-40B4-BE49-F238E27FC236}">
                <a16:creationId xmlns:a16="http://schemas.microsoft.com/office/drawing/2014/main" id="{B4FC8352-98B1-19B7-91E1-89A0CD8A4302}"/>
              </a:ext>
            </a:extLst>
          </p:cNvPr>
          <p:cNvSpPr>
            <a:spLocks noGrp="1"/>
          </p:cNvSpPr>
          <p:nvPr>
            <p:ph type="body" sz="quarter" idx="20"/>
          </p:nvPr>
        </p:nvSpPr>
        <p:spPr>
          <a:xfrm>
            <a:off x="370218" y="2257425"/>
            <a:ext cx="3336490" cy="387985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D5BF00F9-4AF0-B2F0-3EDD-9077E5E1406A}"/>
              </a:ext>
            </a:extLst>
          </p:cNvPr>
          <p:cNvSpPr>
            <a:spLocks noGrp="1"/>
          </p:cNvSpPr>
          <p:nvPr>
            <p:ph type="body" sz="quarter" idx="21"/>
          </p:nvPr>
        </p:nvSpPr>
        <p:spPr>
          <a:xfrm>
            <a:off x="4429072" y="2257425"/>
            <a:ext cx="3336490" cy="387985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4B3011DA-2E3B-06A9-7072-ED50711D67A4}"/>
              </a:ext>
            </a:extLst>
          </p:cNvPr>
          <p:cNvSpPr>
            <a:spLocks noGrp="1"/>
          </p:cNvSpPr>
          <p:nvPr>
            <p:ph type="body" sz="quarter" idx="22"/>
          </p:nvPr>
        </p:nvSpPr>
        <p:spPr>
          <a:xfrm>
            <a:off x="8487925" y="2257425"/>
            <a:ext cx="3336490" cy="387985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0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Title | Subtitle | Two column">
    <p:bg>
      <p:bgPr>
        <a:solidFill>
          <a:schemeClr val="bg2"/>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7DB111BC-AE64-2C3D-C226-286896D8B8ED}"/>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bg1"/>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783080"/>
            <a:ext cx="11453109"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423082"/>
            <a:ext cx="4972830" cy="362116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9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aragraph">
            <a:extLst>
              <a:ext uri="{FF2B5EF4-FFF2-40B4-BE49-F238E27FC236}">
                <a16:creationId xmlns:a16="http://schemas.microsoft.com/office/drawing/2014/main" id="{7281B77C-D606-8C6E-B85F-62B5E7C78EE9}"/>
              </a:ext>
            </a:extLst>
          </p:cNvPr>
          <p:cNvSpPr>
            <a:spLocks noGrp="1"/>
          </p:cNvSpPr>
          <p:nvPr>
            <p:ph type="body" sz="quarter" idx="16"/>
          </p:nvPr>
        </p:nvSpPr>
        <p:spPr>
          <a:xfrm>
            <a:off x="6850122" y="2423082"/>
            <a:ext cx="4973688" cy="362116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9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794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Title | One column Larg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7B8BF044-5190-FB9B-331D-30CA4F935A22}"/>
              </a:ext>
              <a:ext uri="{C183D7F6-B498-43B3-948B-1728B52AA6E4}">
                <adec:decorative xmlns:adec="http://schemas.microsoft.com/office/drawing/2017/decorative" val="1"/>
              </a:ext>
            </a:extLst>
          </p:cNvPr>
          <p:cNvSpPr/>
          <p:nvPr userDrawn="1"/>
        </p:nvSpPr>
        <p:spPr>
          <a:xfrm>
            <a:off x="0" y="0"/>
            <a:ext cx="12192000" cy="1143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2118831"/>
            <a:ext cx="9723662"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946400"/>
            <a:ext cx="9723662" cy="3038475"/>
          </a:xfrm>
        </p:spPr>
        <p:txBody>
          <a:bodyPr/>
          <a:lstStyle>
            <a:lvl1pPr>
              <a:defRPr sz="1800">
                <a:solidFill>
                  <a:schemeClr val="tx1"/>
                </a:solidFill>
                <a:latin typeface="Taub Sans Text" pitchFamily="2" charset="77"/>
                <a:ea typeface="Taub Sans Text" pitchFamily="2" charset="77"/>
              </a:defRPr>
            </a:lvl1pPr>
            <a:lvl2pPr>
              <a:buSzPct val="90000"/>
              <a:defRPr sz="1800">
                <a:solidFill>
                  <a:schemeClr val="tx1"/>
                </a:solidFill>
                <a:latin typeface="Taub Sans Text" pitchFamily="2" charset="77"/>
                <a:ea typeface="Taub Sans Text" pitchFamily="2" charset="77"/>
              </a:defRPr>
            </a:lvl2pPr>
            <a:lvl3pPr>
              <a:buSzPct val="80000"/>
              <a:defRPr sz="1800">
                <a:solidFill>
                  <a:schemeClr val="tx1"/>
                </a:solidFill>
                <a:latin typeface="Taub Sans Text" pitchFamily="2" charset="77"/>
                <a:ea typeface="Taub Sans Text" pitchFamily="2" charset="77"/>
              </a:defRPr>
            </a:lvl3pPr>
            <a:lvl4pPr>
              <a:defRPr sz="1800">
                <a:solidFill>
                  <a:schemeClr val="tx1"/>
                </a:solidFill>
                <a:latin typeface="Taub Sans Text" pitchFamily="2" charset="77"/>
                <a:ea typeface="Taub Sans Text" pitchFamily="2" charset="77"/>
              </a:defRPr>
            </a:lvl4pPr>
            <a:lvl5pPr>
              <a:defRPr sz="20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271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Title | Two columns">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7B8BF044-5190-FB9B-331D-30CA4F935A22}"/>
              </a:ext>
              <a:ext uri="{C183D7F6-B498-43B3-948B-1728B52AA6E4}">
                <adec:decorative xmlns:adec="http://schemas.microsoft.com/office/drawing/2017/decorative" val="1"/>
              </a:ext>
            </a:extLst>
          </p:cNvPr>
          <p:cNvSpPr/>
          <p:nvPr userDrawn="1"/>
        </p:nvSpPr>
        <p:spPr>
          <a:xfrm>
            <a:off x="0" y="0"/>
            <a:ext cx="12192000" cy="1143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2118831"/>
            <a:ext cx="11453109"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8" y="2946400"/>
            <a:ext cx="5092545" cy="3097851"/>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graph">
            <a:extLst>
              <a:ext uri="{FF2B5EF4-FFF2-40B4-BE49-F238E27FC236}">
                <a16:creationId xmlns:a16="http://schemas.microsoft.com/office/drawing/2014/main" id="{57D57BFC-A1C2-81B8-30E7-A2B377F3EDF9}"/>
              </a:ext>
            </a:extLst>
          </p:cNvPr>
          <p:cNvSpPr>
            <a:spLocks noGrp="1"/>
          </p:cNvSpPr>
          <p:nvPr>
            <p:ph type="body" sz="quarter" idx="17"/>
          </p:nvPr>
        </p:nvSpPr>
        <p:spPr>
          <a:xfrm>
            <a:off x="6728583" y="2946400"/>
            <a:ext cx="5093576" cy="3097851"/>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3493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One column Large">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458431"/>
            <a:ext cx="9225093"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106613"/>
            <a:ext cx="9225093" cy="3878262"/>
          </a:xfrm>
        </p:spPr>
        <p:txBody>
          <a:bodyPr/>
          <a:lstStyle>
            <a:lvl1pPr>
              <a:defRPr sz="1800">
                <a:solidFill>
                  <a:schemeClr val="tx1"/>
                </a:solidFill>
                <a:latin typeface="Taub Sans Text" pitchFamily="2" charset="77"/>
                <a:ea typeface="Taub Sans Text" pitchFamily="2" charset="77"/>
              </a:defRPr>
            </a:lvl1pPr>
            <a:lvl2pPr>
              <a:buSzPct val="90000"/>
              <a:defRPr sz="1800">
                <a:solidFill>
                  <a:schemeClr val="tx1"/>
                </a:solidFill>
                <a:latin typeface="Taub Sans Text" pitchFamily="2" charset="77"/>
                <a:ea typeface="Taub Sans Text" pitchFamily="2" charset="77"/>
              </a:defRPr>
            </a:lvl2pPr>
            <a:lvl3pPr>
              <a:buSzPct val="80000"/>
              <a:defRPr sz="1800">
                <a:solidFill>
                  <a:schemeClr val="tx1"/>
                </a:solidFill>
                <a:latin typeface="Taub Sans Text" pitchFamily="2" charset="77"/>
                <a:ea typeface="Taub Sans Text" pitchFamily="2" charset="77"/>
              </a:defRPr>
            </a:lvl3pPr>
            <a:lvl4pPr>
              <a:defRPr sz="1800">
                <a:solidFill>
                  <a:schemeClr val="tx1"/>
                </a:solidFill>
                <a:latin typeface="Taub Sans Text" pitchFamily="2" charset="77"/>
                <a:ea typeface="Taub Sans Text" pitchFamily="2" charset="77"/>
              </a:defRPr>
            </a:lvl4pPr>
            <a:lvl5pPr>
              <a:defRPr sz="20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7274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wo column A">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458431"/>
            <a:ext cx="11453110"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106613"/>
            <a:ext cx="5065053" cy="362108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a:extLst>
              <a:ext uri="{FF2B5EF4-FFF2-40B4-BE49-F238E27FC236}">
                <a16:creationId xmlns:a16="http://schemas.microsoft.com/office/drawing/2014/main" id="{323A2C92-793A-4928-EBD2-DB370E50AEF3}"/>
              </a:ext>
            </a:extLst>
          </p:cNvPr>
          <p:cNvSpPr>
            <a:spLocks noGrp="1"/>
          </p:cNvSpPr>
          <p:nvPr>
            <p:ph type="body" sz="quarter" idx="15"/>
          </p:nvPr>
        </p:nvSpPr>
        <p:spPr>
          <a:xfrm>
            <a:off x="6755765" y="2106613"/>
            <a:ext cx="5065053" cy="362108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074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Title | Two colum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CA706FC-354B-1CE0-5712-11E1B0D1110A}"/>
              </a:ext>
              <a:ext uri="{C183D7F6-B498-43B3-948B-1728B52AA6E4}">
                <adec:decorative xmlns:adec="http://schemas.microsoft.com/office/drawing/2017/decorative" val="1"/>
              </a:ext>
            </a:extLst>
          </p:cNvPr>
          <p:cNvSpPr/>
          <p:nvPr userDrawn="1"/>
        </p:nvSpPr>
        <p:spPr>
          <a:xfrm>
            <a:off x="1" y="1"/>
            <a:ext cx="12192000" cy="10921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458431"/>
            <a:ext cx="11453110"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3" name="Text Placeholder">
            <a:extLst>
              <a:ext uri="{FF2B5EF4-FFF2-40B4-BE49-F238E27FC236}">
                <a16:creationId xmlns:a16="http://schemas.microsoft.com/office/drawing/2014/main" id="{D35FA118-1C57-E6BF-8315-968A5875EF63}"/>
              </a:ext>
            </a:extLst>
          </p:cNvPr>
          <p:cNvSpPr>
            <a:spLocks noGrp="1"/>
          </p:cNvSpPr>
          <p:nvPr>
            <p:ph type="body" sz="quarter" idx="15"/>
          </p:nvPr>
        </p:nvSpPr>
        <p:spPr>
          <a:xfrm>
            <a:off x="369050" y="2106613"/>
            <a:ext cx="5065053" cy="3621088"/>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a:extLst>
              <a:ext uri="{FF2B5EF4-FFF2-40B4-BE49-F238E27FC236}">
                <a16:creationId xmlns:a16="http://schemas.microsoft.com/office/drawing/2014/main" id="{07A0B589-95D9-447A-A108-F0E52DDDB276}"/>
              </a:ext>
            </a:extLst>
          </p:cNvPr>
          <p:cNvSpPr>
            <a:spLocks noGrp="1"/>
          </p:cNvSpPr>
          <p:nvPr>
            <p:ph type="body" sz="quarter" idx="16"/>
          </p:nvPr>
        </p:nvSpPr>
        <p:spPr>
          <a:xfrm>
            <a:off x="6755765" y="2106613"/>
            <a:ext cx="5065053" cy="3621088"/>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3185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Tree>
    <p:extLst>
      <p:ext uri="{BB962C8B-B14F-4D97-AF65-F5344CB8AC3E}">
        <p14:creationId xmlns:p14="http://schemas.microsoft.com/office/powerpoint/2010/main" val="3322484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47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hoto Red">
    <p:bg>
      <p:bgPr>
        <a:solidFill>
          <a:schemeClr val="tx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7" y="1839113"/>
            <a:ext cx="6267273" cy="1378981"/>
          </a:xfrm>
          <a:prstGeom prst="rect">
            <a:avLst/>
          </a:prstGeom>
        </p:spPr>
        <p:txBody>
          <a:bodyPr/>
          <a:lstStyle>
            <a:lvl1pPr>
              <a:lnSpc>
                <a:spcPct val="90000"/>
              </a:lnSpc>
              <a:spcAft>
                <a:spcPts val="6399"/>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3953246"/>
            <a:ext cx="6267272" cy="397422"/>
          </a:xfrm>
          <a:prstGeom prst="rect">
            <a:avLst/>
          </a:prstGeom>
        </p:spPr>
        <p:txBody>
          <a:bodyPr/>
          <a:lstStyle>
            <a:lvl1pPr>
              <a:defRPr sz="2400">
                <a:solidFill>
                  <a:schemeClr val="bg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267272" cy="295974"/>
          </a:xfrm>
          <a:prstGeom prst="rect">
            <a:avLst/>
          </a:prstGeom>
        </p:spPr>
        <p:txBody>
          <a:bodyPr/>
          <a:lstStyle>
            <a:lvl1pPr>
              <a:defRPr sz="1800">
                <a:solidFill>
                  <a:schemeClr val="bg1"/>
                </a:solidFill>
                <a:latin typeface="Taub Sans Text" pitchFamily="2" charset="77"/>
                <a:ea typeface="Taub Sans Text" pitchFamily="2" charset="77"/>
              </a:defRPr>
            </a:lvl1pPr>
          </a:lstStyle>
          <a:p>
            <a:r>
              <a:rPr lang="en-US" dirty="0"/>
              <a:t>Date | Location</a:t>
            </a:r>
          </a:p>
        </p:txBody>
      </p:sp>
      <p:sp>
        <p:nvSpPr>
          <p:cNvPr id="4" name="Copyright">
            <a:extLst>
              <a:ext uri="{FF2B5EF4-FFF2-40B4-BE49-F238E27FC236}">
                <a16:creationId xmlns:a16="http://schemas.microsoft.com/office/drawing/2014/main" id="{385C31EE-A9E9-0285-C151-E181F6E82ED6}"/>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bg1"/>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7393612" y="4690872"/>
            <a:ext cx="4798388" cy="2167128"/>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pic>
        <p:nvPicPr>
          <p:cNvPr id="13" name="ADP logo">
            <a:extLst>
              <a:ext uri="{FF2B5EF4-FFF2-40B4-BE49-F238E27FC236}">
                <a16:creationId xmlns:a16="http://schemas.microsoft.com/office/drawing/2014/main" id="{B2ED89C9-63BC-F670-7BAF-B2CCB26F09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830026" y="5233808"/>
            <a:ext cx="1646349" cy="1146714"/>
          </a:xfrm>
          <a:prstGeom prst="rect">
            <a:avLst/>
          </a:prstGeom>
        </p:spPr>
      </p:pic>
      <p:sp>
        <p:nvSpPr>
          <p:cNvPr id="3" name="Image placeholder">
            <a:extLst>
              <a:ext uri="{FF2B5EF4-FFF2-40B4-BE49-F238E27FC236}">
                <a16:creationId xmlns:a16="http://schemas.microsoft.com/office/drawing/2014/main" id="{A99A2163-4AAF-A11C-8665-A236BE592BF4}"/>
              </a:ext>
              <a:ext uri="{C183D7F6-B498-43B3-948B-1728B52AA6E4}">
                <adec:decorative xmlns:adec="http://schemas.microsoft.com/office/drawing/2017/decorative" val="1"/>
              </a:ext>
            </a:extLst>
          </p:cNvPr>
          <p:cNvSpPr>
            <a:spLocks noGrp="1"/>
          </p:cNvSpPr>
          <p:nvPr>
            <p:ph type="pic" sz="quarter" idx="14" hasCustomPrompt="1"/>
          </p:nvPr>
        </p:nvSpPr>
        <p:spPr>
          <a:xfrm>
            <a:off x="7393612" y="0"/>
            <a:ext cx="4798388" cy="4690872"/>
          </a:xfrm>
        </p:spPr>
        <p:txBody>
          <a:bodyPr/>
          <a:lstStyle/>
          <a:p>
            <a:r>
              <a:rPr lang="es-AR" dirty="0"/>
              <a:t> </a:t>
            </a:r>
          </a:p>
        </p:txBody>
      </p:sp>
    </p:spTree>
    <p:extLst>
      <p:ext uri="{BB962C8B-B14F-4D97-AF65-F5344CB8AC3E}">
        <p14:creationId xmlns:p14="http://schemas.microsoft.com/office/powerpoint/2010/main" val="1145844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ubtitle | One column | Image">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5726952"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5726952"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610831"/>
            <a:ext cx="572695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5726951"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buClr>
                <a:srgbClr val="010035"/>
              </a:buCl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Image">
            <a:extLst>
              <a:ext uri="{FF2B5EF4-FFF2-40B4-BE49-F238E27FC236}">
                <a16:creationId xmlns:a16="http://schemas.microsoft.com/office/drawing/2014/main" id="{1FAFC5C6-4D01-B361-6A84-6223B8EDBD36}"/>
              </a:ext>
              <a:ext uri="{C183D7F6-B498-43B3-948B-1728B52AA6E4}">
                <adec:decorative xmlns:adec="http://schemas.microsoft.com/office/drawing/2017/decorative" val="1"/>
              </a:ext>
            </a:extLst>
          </p:cNvPr>
          <p:cNvSpPr>
            <a:spLocks noGrp="1"/>
          </p:cNvSpPr>
          <p:nvPr>
            <p:ph type="pic" sz="quarter" idx="21" hasCustomPrompt="1"/>
          </p:nvPr>
        </p:nvSpPr>
        <p:spPr>
          <a:xfrm>
            <a:off x="6607757" y="2"/>
            <a:ext cx="5584243" cy="6857999"/>
          </a:xfrm>
          <a:solidFill>
            <a:schemeClr val="bg1">
              <a:lumMod val="95000"/>
            </a:schemeClr>
          </a:solidFill>
          <a:ln>
            <a:noFill/>
          </a:ln>
        </p:spPr>
        <p:txBody>
          <a:bodyPr anchor="ctr"/>
          <a:lstStyle>
            <a:lvl1pPr algn="ctr">
              <a:defRPr sz="1600"/>
            </a:lvl1pPr>
          </a:lstStyle>
          <a:p>
            <a:r>
              <a:rPr lang="en-US"/>
              <a:t>Replace image here</a:t>
            </a:r>
          </a:p>
        </p:txBody>
      </p:sp>
    </p:spTree>
    <p:extLst>
      <p:ext uri="{BB962C8B-B14F-4D97-AF65-F5344CB8AC3E}">
        <p14:creationId xmlns:p14="http://schemas.microsoft.com/office/powerpoint/2010/main" val="776060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One column | Photo">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856879"/>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Background">
            <a:extLst>
              <a:ext uri="{FF2B5EF4-FFF2-40B4-BE49-F238E27FC236}">
                <a16:creationId xmlns:a16="http://schemas.microsoft.com/office/drawing/2014/main" id="{B1DDA99A-76B2-B665-6613-A2F96D9E6E01}"/>
              </a:ext>
              <a:ext uri="{C183D7F6-B498-43B3-948B-1728B52AA6E4}">
                <adec:decorative xmlns:adec="http://schemas.microsoft.com/office/drawing/2017/decorative" val="1"/>
              </a:ext>
            </a:extLst>
          </p:cNvPr>
          <p:cNvSpPr/>
          <p:nvPr userDrawn="1"/>
        </p:nvSpPr>
        <p:spPr>
          <a:xfrm>
            <a:off x="9534644" y="-11150"/>
            <a:ext cx="2657356" cy="686915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3" name="Number">
            <a:extLst>
              <a:ext uri="{FF2B5EF4-FFF2-40B4-BE49-F238E27FC236}">
                <a16:creationId xmlns:a16="http://schemas.microsoft.com/office/drawing/2014/main" id="{42BB4EFF-B8D8-133B-981D-74F3F6C82134}"/>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4" name="ADP ">
            <a:extLst>
              <a:ext uri="{FF2B5EF4-FFF2-40B4-BE49-F238E27FC236}">
                <a16:creationId xmlns:a16="http://schemas.microsoft.com/office/drawing/2014/main" id="{1647252C-DEE0-6B8C-16C5-E082A4C87975}"/>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
        <p:nvSpPr>
          <p:cNvPr id="5" name="Image placeholder">
            <a:extLst>
              <a:ext uri="{FF2B5EF4-FFF2-40B4-BE49-F238E27FC236}">
                <a16:creationId xmlns:a16="http://schemas.microsoft.com/office/drawing/2014/main" id="{B996EA58-24AF-533F-F881-505061D6083D}"/>
              </a:ext>
              <a:ext uri="{C183D7F6-B498-43B3-948B-1728B52AA6E4}">
                <adec:decorative xmlns:adec="http://schemas.microsoft.com/office/drawing/2017/decorative" val="1"/>
              </a:ext>
            </a:extLst>
          </p:cNvPr>
          <p:cNvSpPr>
            <a:spLocks noGrp="1"/>
          </p:cNvSpPr>
          <p:nvPr>
            <p:ph type="pic" sz="quarter" idx="28" hasCustomPrompt="1"/>
          </p:nvPr>
        </p:nvSpPr>
        <p:spPr>
          <a:xfrm>
            <a:off x="6704535" y="800099"/>
            <a:ext cx="5487465" cy="5257802"/>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Tree>
    <p:extLst>
      <p:ext uri="{BB962C8B-B14F-4D97-AF65-F5344CB8AC3E}">
        <p14:creationId xmlns:p14="http://schemas.microsoft.com/office/powerpoint/2010/main" val="13985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One column | 3 Icons | Red">
    <p:bg>
      <p:bgPr>
        <a:solidFill>
          <a:schemeClr val="bg2"/>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8B16F4D-7183-EC52-AB90-954373AB5B52}"/>
              </a:ext>
              <a:ext uri="{C183D7F6-B498-43B3-948B-1728B52AA6E4}">
                <adec:decorative xmlns:adec="http://schemas.microsoft.com/office/drawing/2017/decorative" val="1"/>
              </a:ext>
            </a:extLst>
          </p:cNvPr>
          <p:cNvSpPr/>
          <p:nvPr userDrawn="1"/>
        </p:nvSpPr>
        <p:spPr>
          <a:xfrm>
            <a:off x="6096000" y="0"/>
            <a:ext cx="6096000" cy="62992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222222"/>
              </a:solidFill>
              <a:effectLst/>
              <a:uLnTx/>
              <a:uFillTx/>
              <a:latin typeface="Taub Sans"/>
            </a:endParaRPr>
          </a:p>
        </p:txBody>
      </p:sp>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rgbClr val="010035"/>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604457"/>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H2">
            <a:extLst>
              <a:ext uri="{FF2B5EF4-FFF2-40B4-BE49-F238E27FC236}">
                <a16:creationId xmlns:a16="http://schemas.microsoft.com/office/drawing/2014/main" id="{94475782-5E42-C428-B811-B7BCDBDD09A8}"/>
              </a:ext>
            </a:extLst>
          </p:cNvPr>
          <p:cNvSpPr>
            <a:spLocks noGrp="1"/>
          </p:cNvSpPr>
          <p:nvPr>
            <p:ph type="body" sz="quarter" idx="16" hasCustomPrompt="1"/>
          </p:nvPr>
        </p:nvSpPr>
        <p:spPr>
          <a:xfrm>
            <a:off x="7870539" y="1492660"/>
            <a:ext cx="3504561" cy="344696"/>
          </a:xfrm>
        </p:spPr>
        <p:txBody>
          <a:bodyPr/>
          <a:lstStyle>
            <a:lvl1pPr>
              <a:defRPr sz="1600" b="1" cap="all" baseline="0">
                <a:solidFill>
                  <a:schemeClr val="bg1"/>
                </a:solidFill>
                <a:latin typeface="Taub Sans Text" pitchFamily="2" charset="77"/>
                <a:ea typeface="Taub Sans Text" pitchFamily="2" charset="77"/>
              </a:defRPr>
            </a:lvl1pPr>
          </a:lstStyle>
          <a:p>
            <a:pPr lvl="0"/>
            <a:r>
              <a:rPr lang="en-US" dirty="0"/>
              <a:t>CLICK TO EDIT MASTER TEXT STYLES</a:t>
            </a:r>
          </a:p>
        </p:txBody>
      </p:sp>
      <p:sp>
        <p:nvSpPr>
          <p:cNvPr id="20" name="Text Placeholder">
            <a:extLst>
              <a:ext uri="{FF2B5EF4-FFF2-40B4-BE49-F238E27FC236}">
                <a16:creationId xmlns:a16="http://schemas.microsoft.com/office/drawing/2014/main" id="{4309FA78-129C-2C09-5EE5-BD6FBF67CE25}"/>
              </a:ext>
            </a:extLst>
          </p:cNvPr>
          <p:cNvSpPr>
            <a:spLocks noGrp="1"/>
          </p:cNvSpPr>
          <p:nvPr>
            <p:ph type="body" sz="quarter" idx="17"/>
          </p:nvPr>
        </p:nvSpPr>
        <p:spPr>
          <a:xfrm>
            <a:off x="7870539" y="1945038"/>
            <a:ext cx="3504561" cy="793182"/>
          </a:xfrm>
        </p:spPr>
        <p:txBody>
          <a:bodyPr/>
          <a:lstStyle>
            <a:lvl1pPr>
              <a:defRPr sz="1200">
                <a:solidFill>
                  <a:schemeClr val="bg1"/>
                </a:solidFill>
                <a:latin typeface="Taub Sans Text" pitchFamily="2" charset="77"/>
                <a:ea typeface="Taub Sans Text" pitchFamily="2" charset="77"/>
              </a:defRPr>
            </a:lvl1pPr>
            <a:lvl2pPr>
              <a:buClr>
                <a:schemeClr val="bg1"/>
              </a:buClr>
              <a:defRPr sz="1200">
                <a:solidFill>
                  <a:schemeClr val="bg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16" name="Content Placeholder">
            <a:extLst>
              <a:ext uri="{FF2B5EF4-FFF2-40B4-BE49-F238E27FC236}">
                <a16:creationId xmlns:a16="http://schemas.microsoft.com/office/drawing/2014/main" id="{402CA587-7BFD-8202-A5DC-8C27491E096A}"/>
              </a:ext>
              <a:ext uri="{C183D7F6-B498-43B3-948B-1728B52AA6E4}">
                <adec:decorative xmlns:adec="http://schemas.microsoft.com/office/drawing/2017/decorative" val="1"/>
              </a:ext>
            </a:extLst>
          </p:cNvPr>
          <p:cNvSpPr>
            <a:spLocks noGrp="1"/>
          </p:cNvSpPr>
          <p:nvPr>
            <p:ph sz="quarter" idx="15" hasCustomPrompt="1"/>
          </p:nvPr>
        </p:nvSpPr>
        <p:spPr>
          <a:xfrm>
            <a:off x="6830748" y="1492660"/>
            <a:ext cx="706345" cy="704850"/>
          </a:xfrm>
        </p:spPr>
        <p:txBody>
          <a:bodyPr/>
          <a:lstStyle/>
          <a:p>
            <a:pPr lvl="0"/>
            <a:r>
              <a:rPr lang="en-US" dirty="0"/>
              <a:t> </a:t>
            </a:r>
          </a:p>
        </p:txBody>
      </p:sp>
      <p:sp>
        <p:nvSpPr>
          <p:cNvPr id="27" name="H2">
            <a:extLst>
              <a:ext uri="{FF2B5EF4-FFF2-40B4-BE49-F238E27FC236}">
                <a16:creationId xmlns:a16="http://schemas.microsoft.com/office/drawing/2014/main" id="{AC61AFA7-E866-BA38-763E-C5A4592EABA3}"/>
              </a:ext>
            </a:extLst>
          </p:cNvPr>
          <p:cNvSpPr>
            <a:spLocks noGrp="1"/>
          </p:cNvSpPr>
          <p:nvPr>
            <p:ph type="body" sz="quarter" idx="20" hasCustomPrompt="1"/>
          </p:nvPr>
        </p:nvSpPr>
        <p:spPr>
          <a:xfrm>
            <a:off x="7870539" y="2990155"/>
            <a:ext cx="3504561" cy="344696"/>
          </a:xfrm>
        </p:spPr>
        <p:txBody>
          <a:bodyPr/>
          <a:lstStyle>
            <a:lvl1pPr>
              <a:defRPr sz="1600" b="1" cap="all" baseline="0">
                <a:solidFill>
                  <a:schemeClr val="bg1"/>
                </a:solidFill>
                <a:latin typeface="Taub Sans Text" pitchFamily="2" charset="77"/>
                <a:ea typeface="Taub Sans Text" pitchFamily="2" charset="77"/>
              </a:defRPr>
            </a:lvl1pPr>
          </a:lstStyle>
          <a:p>
            <a:pPr lvl="0"/>
            <a:r>
              <a:rPr lang="en-US" dirty="0"/>
              <a:t>CLICK TO EDIT MASTER TEXT STYLES</a:t>
            </a:r>
          </a:p>
        </p:txBody>
      </p:sp>
      <p:sp>
        <p:nvSpPr>
          <p:cNvPr id="28" name="Text Placeholder">
            <a:extLst>
              <a:ext uri="{FF2B5EF4-FFF2-40B4-BE49-F238E27FC236}">
                <a16:creationId xmlns:a16="http://schemas.microsoft.com/office/drawing/2014/main" id="{3BEDA742-9F68-4B11-9C97-1451B2494355}"/>
              </a:ext>
            </a:extLst>
          </p:cNvPr>
          <p:cNvSpPr>
            <a:spLocks noGrp="1"/>
          </p:cNvSpPr>
          <p:nvPr>
            <p:ph type="body" sz="quarter" idx="21"/>
          </p:nvPr>
        </p:nvSpPr>
        <p:spPr>
          <a:xfrm>
            <a:off x="7870539" y="3442533"/>
            <a:ext cx="3504561" cy="793182"/>
          </a:xfrm>
        </p:spPr>
        <p:txBody>
          <a:bodyPr/>
          <a:lstStyle>
            <a:lvl1pPr>
              <a:defRPr sz="1200">
                <a:solidFill>
                  <a:schemeClr val="bg1"/>
                </a:solidFill>
                <a:latin typeface="Taub Sans Text" pitchFamily="2" charset="77"/>
                <a:ea typeface="Taub Sans Text" pitchFamily="2" charset="77"/>
              </a:defRPr>
            </a:lvl1pPr>
            <a:lvl2pPr>
              <a:buClr>
                <a:schemeClr val="bg1"/>
              </a:buClr>
              <a:defRPr sz="1200">
                <a:solidFill>
                  <a:schemeClr val="bg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29" name="Content Placeholder 15">
            <a:extLst>
              <a:ext uri="{FF2B5EF4-FFF2-40B4-BE49-F238E27FC236}">
                <a16:creationId xmlns:a16="http://schemas.microsoft.com/office/drawing/2014/main" id="{ADC9DADA-4C48-97E6-FD80-880828A4E55B}"/>
              </a:ext>
              <a:ext uri="{C183D7F6-B498-43B3-948B-1728B52AA6E4}">
                <adec:decorative xmlns:adec="http://schemas.microsoft.com/office/drawing/2017/decorative" val="1"/>
              </a:ext>
            </a:extLst>
          </p:cNvPr>
          <p:cNvSpPr>
            <a:spLocks noGrp="1"/>
          </p:cNvSpPr>
          <p:nvPr>
            <p:ph sz="quarter" idx="22" hasCustomPrompt="1"/>
          </p:nvPr>
        </p:nvSpPr>
        <p:spPr>
          <a:xfrm>
            <a:off x="6830748" y="2976904"/>
            <a:ext cx="706345" cy="704850"/>
          </a:xfrm>
        </p:spPr>
        <p:txBody>
          <a:bodyPr/>
          <a:lstStyle/>
          <a:p>
            <a:pPr lvl="0"/>
            <a:r>
              <a:rPr lang="en-US" dirty="0"/>
              <a:t> </a:t>
            </a:r>
          </a:p>
        </p:txBody>
      </p:sp>
      <p:sp>
        <p:nvSpPr>
          <p:cNvPr id="25" name="H2">
            <a:extLst>
              <a:ext uri="{FF2B5EF4-FFF2-40B4-BE49-F238E27FC236}">
                <a16:creationId xmlns:a16="http://schemas.microsoft.com/office/drawing/2014/main" id="{F2A5CA3C-74D7-3316-E731-825A193F887F}"/>
              </a:ext>
            </a:extLst>
          </p:cNvPr>
          <p:cNvSpPr>
            <a:spLocks noGrp="1"/>
          </p:cNvSpPr>
          <p:nvPr>
            <p:ph type="body" sz="quarter" idx="18" hasCustomPrompt="1"/>
          </p:nvPr>
        </p:nvSpPr>
        <p:spPr>
          <a:xfrm>
            <a:off x="7870539" y="4474399"/>
            <a:ext cx="3504561" cy="344696"/>
          </a:xfrm>
        </p:spPr>
        <p:txBody>
          <a:bodyPr/>
          <a:lstStyle>
            <a:lvl1pPr>
              <a:defRPr sz="1600" b="1" cap="all" baseline="0">
                <a:solidFill>
                  <a:schemeClr val="bg1"/>
                </a:solidFill>
                <a:latin typeface="Taub Sans Text" pitchFamily="2" charset="77"/>
                <a:ea typeface="Taub Sans Text" pitchFamily="2" charset="77"/>
              </a:defRPr>
            </a:lvl1pPr>
          </a:lstStyle>
          <a:p>
            <a:pPr lvl="0"/>
            <a:r>
              <a:rPr lang="en-US" dirty="0"/>
              <a:t>CLICK TO EDIT MASTER TEXT STYLES</a:t>
            </a:r>
          </a:p>
        </p:txBody>
      </p:sp>
      <p:sp>
        <p:nvSpPr>
          <p:cNvPr id="26" name="Text Placeholder">
            <a:extLst>
              <a:ext uri="{FF2B5EF4-FFF2-40B4-BE49-F238E27FC236}">
                <a16:creationId xmlns:a16="http://schemas.microsoft.com/office/drawing/2014/main" id="{8B4DCB6E-82D3-9DBB-DB0B-D1D0AF16F2AF}"/>
              </a:ext>
            </a:extLst>
          </p:cNvPr>
          <p:cNvSpPr>
            <a:spLocks noGrp="1"/>
          </p:cNvSpPr>
          <p:nvPr>
            <p:ph type="body" sz="quarter" idx="19"/>
          </p:nvPr>
        </p:nvSpPr>
        <p:spPr>
          <a:xfrm>
            <a:off x="7870539" y="4926777"/>
            <a:ext cx="3504561" cy="793182"/>
          </a:xfrm>
        </p:spPr>
        <p:txBody>
          <a:bodyPr/>
          <a:lstStyle>
            <a:lvl1pPr>
              <a:defRPr sz="1200">
                <a:solidFill>
                  <a:schemeClr val="bg1"/>
                </a:solidFill>
                <a:latin typeface="Taub Sans Text" pitchFamily="2" charset="77"/>
                <a:ea typeface="Taub Sans Text" pitchFamily="2" charset="77"/>
              </a:defRPr>
            </a:lvl1pPr>
            <a:lvl2pPr>
              <a:buClr>
                <a:schemeClr val="bg1"/>
              </a:buClr>
              <a:defRPr sz="1200">
                <a:solidFill>
                  <a:schemeClr val="bg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31" name="Content Placeholder 15">
            <a:extLst>
              <a:ext uri="{FF2B5EF4-FFF2-40B4-BE49-F238E27FC236}">
                <a16:creationId xmlns:a16="http://schemas.microsoft.com/office/drawing/2014/main" id="{BF5E5C6B-D2DA-4E19-0816-10231B0CBA07}"/>
              </a:ext>
              <a:ext uri="{C183D7F6-B498-43B3-948B-1728B52AA6E4}">
                <adec:decorative xmlns:adec="http://schemas.microsoft.com/office/drawing/2017/decorative" val="1"/>
              </a:ext>
            </a:extLst>
          </p:cNvPr>
          <p:cNvSpPr>
            <a:spLocks noGrp="1"/>
          </p:cNvSpPr>
          <p:nvPr>
            <p:ph sz="quarter" idx="23" hasCustomPrompt="1"/>
          </p:nvPr>
        </p:nvSpPr>
        <p:spPr>
          <a:xfrm>
            <a:off x="6830748" y="4461148"/>
            <a:ext cx="706345" cy="704850"/>
          </a:xfrm>
        </p:spPr>
        <p:txBody>
          <a:bodyPr/>
          <a:lstStyle/>
          <a:p>
            <a:pPr lvl="0"/>
            <a:r>
              <a:rPr lang="en-US" dirty="0"/>
              <a:t> </a:t>
            </a:r>
          </a:p>
        </p:txBody>
      </p:sp>
    </p:spTree>
    <p:extLst>
      <p:ext uri="{BB962C8B-B14F-4D97-AF65-F5344CB8AC3E}">
        <p14:creationId xmlns:p14="http://schemas.microsoft.com/office/powerpoint/2010/main" val="483637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One column | 3 Icons | White">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604457"/>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ángulo 1">
            <a:extLst>
              <a:ext uri="{FF2B5EF4-FFF2-40B4-BE49-F238E27FC236}">
                <a16:creationId xmlns:a16="http://schemas.microsoft.com/office/drawing/2014/main" id="{4553FF6A-A529-8E9C-FC5E-132F11725EC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222222"/>
              </a:solidFill>
              <a:effectLst/>
              <a:uLnTx/>
              <a:uFillTx/>
              <a:latin typeface="Taub Sans"/>
            </a:endParaRPr>
          </a:p>
        </p:txBody>
      </p:sp>
      <p:sp>
        <p:nvSpPr>
          <p:cNvPr id="3" name="Number">
            <a:extLst>
              <a:ext uri="{FF2B5EF4-FFF2-40B4-BE49-F238E27FC236}">
                <a16:creationId xmlns:a16="http://schemas.microsoft.com/office/drawing/2014/main" id="{3B12544C-796C-D1D6-5A35-E7FF75BC1BB6}"/>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rgbClr val="010035"/>
                </a:solidFill>
              </a:rPr>
              <a:pPr/>
              <a:t>‹#›</a:t>
            </a:fld>
            <a:endParaRPr lang="en-US" sz="800" dirty="0">
              <a:solidFill>
                <a:srgbClr val="010035"/>
              </a:solidFill>
            </a:endParaRPr>
          </a:p>
        </p:txBody>
      </p:sp>
      <p:sp>
        <p:nvSpPr>
          <p:cNvPr id="4" name="ADP ">
            <a:extLst>
              <a:ext uri="{FF2B5EF4-FFF2-40B4-BE49-F238E27FC236}">
                <a16:creationId xmlns:a16="http://schemas.microsoft.com/office/drawing/2014/main" id="{3D559A48-F397-896E-C0BA-9AF0A7268977}"/>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
        <p:nvSpPr>
          <p:cNvPr id="19" name="H2">
            <a:extLst>
              <a:ext uri="{FF2B5EF4-FFF2-40B4-BE49-F238E27FC236}">
                <a16:creationId xmlns:a16="http://schemas.microsoft.com/office/drawing/2014/main" id="{94475782-5E42-C428-B811-B7BCDBDD09A8}"/>
              </a:ext>
            </a:extLst>
          </p:cNvPr>
          <p:cNvSpPr>
            <a:spLocks noGrp="1"/>
          </p:cNvSpPr>
          <p:nvPr>
            <p:ph type="body" sz="quarter" idx="16" hasCustomPrompt="1"/>
          </p:nvPr>
        </p:nvSpPr>
        <p:spPr>
          <a:xfrm>
            <a:off x="7870539" y="1492660"/>
            <a:ext cx="3504561" cy="344696"/>
          </a:xfrm>
        </p:spPr>
        <p:txBody>
          <a:bodyPr/>
          <a:lstStyle>
            <a:lvl1pPr>
              <a:defRPr sz="1600" b="1" cap="all" baseline="0">
                <a:solidFill>
                  <a:schemeClr val="tx1"/>
                </a:solidFill>
                <a:latin typeface="Taub Sans Text" pitchFamily="2" charset="77"/>
                <a:ea typeface="Taub Sans Text" pitchFamily="2" charset="77"/>
              </a:defRPr>
            </a:lvl1pPr>
          </a:lstStyle>
          <a:p>
            <a:pPr lvl="0"/>
            <a:r>
              <a:rPr lang="en-US" dirty="0"/>
              <a:t>CLICK TO EDIT MASTER TEXT STYLES</a:t>
            </a:r>
          </a:p>
        </p:txBody>
      </p:sp>
      <p:sp>
        <p:nvSpPr>
          <p:cNvPr id="20" name="Text Placeholder">
            <a:extLst>
              <a:ext uri="{FF2B5EF4-FFF2-40B4-BE49-F238E27FC236}">
                <a16:creationId xmlns:a16="http://schemas.microsoft.com/office/drawing/2014/main" id="{4309FA78-129C-2C09-5EE5-BD6FBF67CE25}"/>
              </a:ext>
            </a:extLst>
          </p:cNvPr>
          <p:cNvSpPr>
            <a:spLocks noGrp="1"/>
          </p:cNvSpPr>
          <p:nvPr>
            <p:ph type="body" sz="quarter" idx="17"/>
          </p:nvPr>
        </p:nvSpPr>
        <p:spPr>
          <a:xfrm>
            <a:off x="7870539" y="1945038"/>
            <a:ext cx="3504561" cy="793182"/>
          </a:xfrm>
        </p:spPr>
        <p:txBody>
          <a:bodyPr/>
          <a:lstStyle>
            <a:lvl1pPr>
              <a:defRPr sz="1200">
                <a:solidFill>
                  <a:schemeClr val="tx1"/>
                </a:solidFill>
                <a:latin typeface="Taub Sans Text" pitchFamily="2" charset="77"/>
                <a:ea typeface="Taub Sans Text" pitchFamily="2" charset="77"/>
              </a:defRPr>
            </a:lvl1pPr>
            <a:lvl2pPr>
              <a:defRPr sz="1200">
                <a:solidFill>
                  <a:schemeClr val="tx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16" name="Content Placeholder">
            <a:extLst>
              <a:ext uri="{FF2B5EF4-FFF2-40B4-BE49-F238E27FC236}">
                <a16:creationId xmlns:a16="http://schemas.microsoft.com/office/drawing/2014/main" id="{402CA587-7BFD-8202-A5DC-8C27491E096A}"/>
              </a:ext>
              <a:ext uri="{C183D7F6-B498-43B3-948B-1728B52AA6E4}">
                <adec:decorative xmlns:adec="http://schemas.microsoft.com/office/drawing/2017/decorative" val="1"/>
              </a:ext>
            </a:extLst>
          </p:cNvPr>
          <p:cNvSpPr>
            <a:spLocks noGrp="1"/>
          </p:cNvSpPr>
          <p:nvPr>
            <p:ph sz="quarter" idx="15" hasCustomPrompt="1"/>
          </p:nvPr>
        </p:nvSpPr>
        <p:spPr>
          <a:xfrm>
            <a:off x="6830748" y="1492660"/>
            <a:ext cx="706345" cy="704850"/>
          </a:xfrm>
        </p:spPr>
        <p:txBody>
          <a:bodyPr/>
          <a:lstStyle/>
          <a:p>
            <a:pPr lvl="0"/>
            <a:r>
              <a:rPr lang="en-US" dirty="0"/>
              <a:t> </a:t>
            </a:r>
          </a:p>
        </p:txBody>
      </p:sp>
      <p:sp>
        <p:nvSpPr>
          <p:cNvPr id="27" name="H2">
            <a:extLst>
              <a:ext uri="{FF2B5EF4-FFF2-40B4-BE49-F238E27FC236}">
                <a16:creationId xmlns:a16="http://schemas.microsoft.com/office/drawing/2014/main" id="{AC61AFA7-E866-BA38-763E-C5A4592EABA3}"/>
              </a:ext>
            </a:extLst>
          </p:cNvPr>
          <p:cNvSpPr>
            <a:spLocks noGrp="1"/>
          </p:cNvSpPr>
          <p:nvPr>
            <p:ph type="body" sz="quarter" idx="20" hasCustomPrompt="1"/>
          </p:nvPr>
        </p:nvSpPr>
        <p:spPr>
          <a:xfrm>
            <a:off x="7870539" y="2990155"/>
            <a:ext cx="3504561" cy="344696"/>
          </a:xfrm>
        </p:spPr>
        <p:txBody>
          <a:bodyPr/>
          <a:lstStyle>
            <a:lvl1pPr>
              <a:defRPr sz="1600" b="1" cap="all" baseline="0">
                <a:solidFill>
                  <a:schemeClr val="tx1"/>
                </a:solidFill>
                <a:latin typeface="Taub Sans Text" pitchFamily="2" charset="77"/>
                <a:ea typeface="Taub Sans Text" pitchFamily="2" charset="77"/>
              </a:defRPr>
            </a:lvl1pPr>
          </a:lstStyle>
          <a:p>
            <a:pPr lvl="0"/>
            <a:r>
              <a:rPr lang="en-US" dirty="0"/>
              <a:t>CLICK TO EDIT MASTER TEXT STYLES</a:t>
            </a:r>
          </a:p>
        </p:txBody>
      </p:sp>
      <p:sp>
        <p:nvSpPr>
          <p:cNvPr id="28" name="Text Placeholder">
            <a:extLst>
              <a:ext uri="{FF2B5EF4-FFF2-40B4-BE49-F238E27FC236}">
                <a16:creationId xmlns:a16="http://schemas.microsoft.com/office/drawing/2014/main" id="{3BEDA742-9F68-4B11-9C97-1451B2494355}"/>
              </a:ext>
            </a:extLst>
          </p:cNvPr>
          <p:cNvSpPr>
            <a:spLocks noGrp="1"/>
          </p:cNvSpPr>
          <p:nvPr>
            <p:ph type="body" sz="quarter" idx="21"/>
          </p:nvPr>
        </p:nvSpPr>
        <p:spPr>
          <a:xfrm>
            <a:off x="7870539" y="3442533"/>
            <a:ext cx="3504561" cy="793182"/>
          </a:xfrm>
        </p:spPr>
        <p:txBody>
          <a:bodyPr/>
          <a:lstStyle>
            <a:lvl1pPr>
              <a:defRPr sz="1200">
                <a:solidFill>
                  <a:schemeClr val="tx1"/>
                </a:solidFill>
                <a:latin typeface="Taub Sans Text" pitchFamily="2" charset="77"/>
                <a:ea typeface="Taub Sans Text" pitchFamily="2" charset="77"/>
              </a:defRPr>
            </a:lvl1pPr>
            <a:lvl2pPr>
              <a:defRPr sz="1200">
                <a:solidFill>
                  <a:schemeClr val="tx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29" name="Content Placeholder 15">
            <a:extLst>
              <a:ext uri="{FF2B5EF4-FFF2-40B4-BE49-F238E27FC236}">
                <a16:creationId xmlns:a16="http://schemas.microsoft.com/office/drawing/2014/main" id="{ADC9DADA-4C48-97E6-FD80-880828A4E55B}"/>
              </a:ext>
              <a:ext uri="{C183D7F6-B498-43B3-948B-1728B52AA6E4}">
                <adec:decorative xmlns:adec="http://schemas.microsoft.com/office/drawing/2017/decorative" val="1"/>
              </a:ext>
            </a:extLst>
          </p:cNvPr>
          <p:cNvSpPr>
            <a:spLocks noGrp="1"/>
          </p:cNvSpPr>
          <p:nvPr>
            <p:ph sz="quarter" idx="22" hasCustomPrompt="1"/>
          </p:nvPr>
        </p:nvSpPr>
        <p:spPr>
          <a:xfrm>
            <a:off x="6830748" y="2976904"/>
            <a:ext cx="706345" cy="704850"/>
          </a:xfrm>
        </p:spPr>
        <p:txBody>
          <a:bodyPr/>
          <a:lstStyle/>
          <a:p>
            <a:pPr lvl="0"/>
            <a:r>
              <a:rPr lang="en-US" dirty="0"/>
              <a:t> </a:t>
            </a:r>
          </a:p>
        </p:txBody>
      </p:sp>
      <p:sp>
        <p:nvSpPr>
          <p:cNvPr id="25" name="H2">
            <a:extLst>
              <a:ext uri="{FF2B5EF4-FFF2-40B4-BE49-F238E27FC236}">
                <a16:creationId xmlns:a16="http://schemas.microsoft.com/office/drawing/2014/main" id="{F2A5CA3C-74D7-3316-E731-825A193F887F}"/>
              </a:ext>
            </a:extLst>
          </p:cNvPr>
          <p:cNvSpPr>
            <a:spLocks noGrp="1"/>
          </p:cNvSpPr>
          <p:nvPr>
            <p:ph type="body" sz="quarter" idx="18" hasCustomPrompt="1"/>
          </p:nvPr>
        </p:nvSpPr>
        <p:spPr>
          <a:xfrm>
            <a:off x="7870539" y="4474399"/>
            <a:ext cx="3504561" cy="344696"/>
          </a:xfrm>
        </p:spPr>
        <p:txBody>
          <a:bodyPr/>
          <a:lstStyle>
            <a:lvl1pPr>
              <a:defRPr sz="1600" b="1" cap="all" baseline="0">
                <a:solidFill>
                  <a:schemeClr val="tx1"/>
                </a:solidFill>
                <a:latin typeface="Taub Sans Text" pitchFamily="2" charset="77"/>
                <a:ea typeface="Taub Sans Text" pitchFamily="2" charset="77"/>
              </a:defRPr>
            </a:lvl1pPr>
          </a:lstStyle>
          <a:p>
            <a:pPr lvl="0"/>
            <a:r>
              <a:rPr lang="en-US" dirty="0"/>
              <a:t>CLICK TO EDIT MASTER TEXT STYLES</a:t>
            </a:r>
          </a:p>
        </p:txBody>
      </p:sp>
      <p:sp>
        <p:nvSpPr>
          <p:cNvPr id="26" name="Text Placeholder">
            <a:extLst>
              <a:ext uri="{FF2B5EF4-FFF2-40B4-BE49-F238E27FC236}">
                <a16:creationId xmlns:a16="http://schemas.microsoft.com/office/drawing/2014/main" id="{8B4DCB6E-82D3-9DBB-DB0B-D1D0AF16F2AF}"/>
              </a:ext>
            </a:extLst>
          </p:cNvPr>
          <p:cNvSpPr>
            <a:spLocks noGrp="1"/>
          </p:cNvSpPr>
          <p:nvPr>
            <p:ph type="body" sz="quarter" idx="19"/>
          </p:nvPr>
        </p:nvSpPr>
        <p:spPr>
          <a:xfrm>
            <a:off x="7870539" y="4926777"/>
            <a:ext cx="3504561" cy="793182"/>
          </a:xfrm>
        </p:spPr>
        <p:txBody>
          <a:bodyPr/>
          <a:lstStyle>
            <a:lvl1pPr>
              <a:defRPr sz="1200">
                <a:solidFill>
                  <a:schemeClr val="tx1"/>
                </a:solidFill>
                <a:latin typeface="Taub Sans Text" pitchFamily="2" charset="77"/>
                <a:ea typeface="Taub Sans Text" pitchFamily="2" charset="77"/>
              </a:defRPr>
            </a:lvl1pPr>
            <a:lvl2pPr>
              <a:defRPr sz="1200">
                <a:solidFill>
                  <a:schemeClr val="tx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31" name="Content Placeholder 15">
            <a:extLst>
              <a:ext uri="{FF2B5EF4-FFF2-40B4-BE49-F238E27FC236}">
                <a16:creationId xmlns:a16="http://schemas.microsoft.com/office/drawing/2014/main" id="{BF5E5C6B-D2DA-4E19-0816-10231B0CBA07}"/>
              </a:ext>
              <a:ext uri="{C183D7F6-B498-43B3-948B-1728B52AA6E4}">
                <adec:decorative xmlns:adec="http://schemas.microsoft.com/office/drawing/2017/decorative" val="1"/>
              </a:ext>
            </a:extLst>
          </p:cNvPr>
          <p:cNvSpPr>
            <a:spLocks noGrp="1"/>
          </p:cNvSpPr>
          <p:nvPr>
            <p:ph sz="quarter" idx="23" hasCustomPrompt="1"/>
          </p:nvPr>
        </p:nvSpPr>
        <p:spPr>
          <a:xfrm>
            <a:off x="6830748" y="4461148"/>
            <a:ext cx="706345" cy="704850"/>
          </a:xfrm>
        </p:spPr>
        <p:txBody>
          <a:bodyPr/>
          <a:lstStyle/>
          <a:p>
            <a:pPr lvl="0"/>
            <a:r>
              <a:rPr lang="en-US" dirty="0"/>
              <a:t> </a:t>
            </a:r>
          </a:p>
        </p:txBody>
      </p:sp>
    </p:spTree>
    <p:extLst>
      <p:ext uri="{BB962C8B-B14F-4D97-AF65-F5344CB8AC3E}">
        <p14:creationId xmlns:p14="http://schemas.microsoft.com/office/powerpoint/2010/main" val="1235516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Picture A">
    <p:bg>
      <p:bgPr>
        <a:solidFill>
          <a:schemeClr val="bg2"/>
        </a:solidFill>
        <a:effectLst/>
      </p:bgPr>
    </p:bg>
    <p:spTree>
      <p:nvGrpSpPr>
        <p:cNvPr id="1" name=""/>
        <p:cNvGrpSpPr/>
        <p:nvPr/>
      </p:nvGrpSpPr>
      <p:grpSpPr>
        <a:xfrm>
          <a:off x="0" y="0"/>
          <a:ext cx="0" cy="0"/>
          <a:chOff x="0" y="0"/>
          <a:chExt cx="0" cy="0"/>
        </a:xfrm>
      </p:grpSpPr>
      <p:sp>
        <p:nvSpPr>
          <p:cNvPr id="13" name="Quote">
            <a:extLst>
              <a:ext uri="{FF2B5EF4-FFF2-40B4-BE49-F238E27FC236}">
                <a16:creationId xmlns:a16="http://schemas.microsoft.com/office/drawing/2014/main" id="{B4E2AAA4-CDB4-A6C1-29A4-91C68B2DBAB1}"/>
              </a:ext>
            </a:extLst>
          </p:cNvPr>
          <p:cNvSpPr>
            <a:spLocks noGrp="1"/>
          </p:cNvSpPr>
          <p:nvPr>
            <p:ph type="body" sz="quarter" idx="23" hasCustomPrompt="1"/>
          </p:nvPr>
        </p:nvSpPr>
        <p:spPr>
          <a:xfrm>
            <a:off x="342855" y="1586409"/>
            <a:ext cx="6399957" cy="2410916"/>
          </a:xfrm>
        </p:spPr>
        <p:txBody>
          <a:bodyPr wrap="square" anchor="b">
            <a:spAutoFit/>
          </a:bodyPr>
          <a:lstStyle>
            <a:lvl1pPr>
              <a:lnSpc>
                <a:spcPts val="4700"/>
              </a:lnSpc>
              <a:spcAft>
                <a:spcPts val="0"/>
              </a:spcAft>
              <a:defRPr sz="4800"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CAN BE A QUOTE. LOREM IPSUM DOLOR SIT CONSECTU ER TALIET QERITES.”</a:t>
            </a:r>
          </a:p>
        </p:txBody>
      </p:sp>
      <p:sp>
        <p:nvSpPr>
          <p:cNvPr id="10" name="Image">
            <a:extLst>
              <a:ext uri="{FF2B5EF4-FFF2-40B4-BE49-F238E27FC236}">
                <a16:creationId xmlns:a16="http://schemas.microsoft.com/office/drawing/2014/main" id="{33699A2C-B0CC-EFBD-6581-363FF29FA3E7}"/>
              </a:ext>
              <a:ext uri="{C183D7F6-B498-43B3-948B-1728B52AA6E4}">
                <adec:decorative xmlns:adec="http://schemas.microsoft.com/office/drawing/2017/decorative" val="1"/>
              </a:ext>
            </a:extLst>
          </p:cNvPr>
          <p:cNvSpPr>
            <a:spLocks noGrp="1"/>
          </p:cNvSpPr>
          <p:nvPr>
            <p:ph type="pic" sz="quarter" idx="21" hasCustomPrompt="1"/>
          </p:nvPr>
        </p:nvSpPr>
        <p:spPr>
          <a:xfrm>
            <a:off x="7393369" y="2"/>
            <a:ext cx="4798631" cy="6857999"/>
          </a:xfrm>
          <a:solidFill>
            <a:schemeClr val="bg1">
              <a:lumMod val="95000"/>
            </a:schemeClr>
          </a:solidFill>
          <a:ln>
            <a:noFill/>
          </a:ln>
        </p:spPr>
        <p:txBody>
          <a:bodyPr anchor="ctr"/>
          <a:lstStyle>
            <a:lvl1pPr algn="ctr">
              <a:defRPr sz="1600">
                <a:solidFill>
                  <a:schemeClr val="tx1"/>
                </a:solidFill>
              </a:defRPr>
            </a:lvl1pPr>
          </a:lstStyle>
          <a:p>
            <a:r>
              <a:rPr lang="en-US" dirty="0"/>
              <a:t> </a:t>
            </a:r>
          </a:p>
        </p:txBody>
      </p:sp>
      <p:sp>
        <p:nvSpPr>
          <p:cNvPr id="2" name="Name">
            <a:extLst>
              <a:ext uri="{FF2B5EF4-FFF2-40B4-BE49-F238E27FC236}">
                <a16:creationId xmlns:a16="http://schemas.microsoft.com/office/drawing/2014/main" id="{5BD7FBD6-514E-3610-1F8F-052D3CA2DDA0}"/>
              </a:ext>
            </a:extLst>
          </p:cNvPr>
          <p:cNvSpPr>
            <a:spLocks noGrp="1"/>
          </p:cNvSpPr>
          <p:nvPr>
            <p:ph type="body" sz="quarter" idx="22"/>
          </p:nvPr>
        </p:nvSpPr>
        <p:spPr>
          <a:xfrm>
            <a:off x="342854" y="4713167"/>
            <a:ext cx="4888853" cy="317006"/>
          </a:xfrm>
        </p:spPr>
        <p:txBody>
          <a:bodyPr/>
          <a:lstStyle>
            <a:lvl1pPr algn="l">
              <a:defRPr sz="1800"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3" name="Title">
            <a:extLst>
              <a:ext uri="{FF2B5EF4-FFF2-40B4-BE49-F238E27FC236}">
                <a16:creationId xmlns:a16="http://schemas.microsoft.com/office/drawing/2014/main" id="{68C8C92E-2274-AF55-4CDB-CB367864DEF8}"/>
              </a:ext>
            </a:extLst>
          </p:cNvPr>
          <p:cNvSpPr>
            <a:spLocks noGrp="1"/>
          </p:cNvSpPr>
          <p:nvPr>
            <p:ph type="body" sz="quarter" idx="25"/>
          </p:nvPr>
        </p:nvSpPr>
        <p:spPr>
          <a:xfrm>
            <a:off x="342855" y="5087004"/>
            <a:ext cx="4888852" cy="400046"/>
          </a:xfrm>
        </p:spPr>
        <p:txBody>
          <a:bodyPr/>
          <a:lstStyle>
            <a:lvl1pPr algn="l">
              <a:defRPr>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Tree>
    <p:extLst>
      <p:ext uri="{BB962C8B-B14F-4D97-AF65-F5344CB8AC3E}">
        <p14:creationId xmlns:p14="http://schemas.microsoft.com/office/powerpoint/2010/main" val="2082440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title | One column | Phone Screenshot">
    <p:bg>
      <p:bgPr>
        <a:solidFill>
          <a:schemeClr val="bg2"/>
        </a:solidFill>
        <a:effectLst/>
      </p:bgPr>
    </p:b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64C13D52-3DA6-12E5-DCB2-237433454FE8}"/>
              </a:ext>
              <a:ext uri="{C183D7F6-B498-43B3-948B-1728B52AA6E4}">
                <adec:decorative xmlns:adec="http://schemas.microsoft.com/office/drawing/2017/decorative" val="1"/>
              </a:ext>
            </a:extLst>
          </p:cNvPr>
          <p:cNvSpPr/>
          <p:nvPr userDrawn="1"/>
        </p:nvSpPr>
        <p:spPr>
          <a:xfrm>
            <a:off x="6607757" y="0"/>
            <a:ext cx="5584243" cy="6858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5726952"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5726952"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610831"/>
            <a:ext cx="572695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5726951"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buClr>
                <a:srgbClr val="010035"/>
              </a:buCl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ADP ">
            <a:extLst>
              <a:ext uri="{FF2B5EF4-FFF2-40B4-BE49-F238E27FC236}">
                <a16:creationId xmlns:a16="http://schemas.microsoft.com/office/drawing/2014/main" id="{1FAAA12F-88CB-A988-1844-A37CA88C718C}"/>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pic>
        <p:nvPicPr>
          <p:cNvPr id="6" name="Phone">
            <a:extLst>
              <a:ext uri="{FF2B5EF4-FFF2-40B4-BE49-F238E27FC236}">
                <a16:creationId xmlns:a16="http://schemas.microsoft.com/office/drawing/2014/main" id="{56C3B356-B0F9-7D07-84B1-7984BF5B6C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95083" y="311729"/>
            <a:ext cx="3409592" cy="6234545"/>
          </a:xfrm>
          <a:prstGeom prst="rect">
            <a:avLst/>
          </a:prstGeom>
        </p:spPr>
      </p:pic>
      <p:sp>
        <p:nvSpPr>
          <p:cNvPr id="15" name="Screen placeholder">
            <a:extLst>
              <a:ext uri="{FF2B5EF4-FFF2-40B4-BE49-F238E27FC236}">
                <a16:creationId xmlns:a16="http://schemas.microsoft.com/office/drawing/2014/main" id="{0FDA0505-A093-4EC9-C478-6D8060888444}"/>
              </a:ext>
            </a:extLst>
          </p:cNvPr>
          <p:cNvSpPr>
            <a:spLocks noGrp="1"/>
          </p:cNvSpPr>
          <p:nvPr>
            <p:ph type="pic" sz="quarter" idx="16" hasCustomPrompt="1"/>
          </p:nvPr>
        </p:nvSpPr>
        <p:spPr>
          <a:xfrm>
            <a:off x="8111098" y="721454"/>
            <a:ext cx="2575084" cy="5410899"/>
          </a:xfrm>
          <a:custGeom>
            <a:avLst/>
            <a:gdLst>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554471 w 2575419"/>
              <a:gd name="connsiteY5" fmla="*/ 312869 h 5410899"/>
              <a:gd name="connsiteX6" fmla="*/ 1661433 w 2575419"/>
              <a:gd name="connsiteY6" fmla="*/ 205907 h 5410899"/>
              <a:gd name="connsiteX7" fmla="*/ 1661434 w 2575419"/>
              <a:gd name="connsiteY7" fmla="*/ 205907 h 5410899"/>
              <a:gd name="connsiteX8" fmla="*/ 1554472 w 2575419"/>
              <a:gd name="connsiteY8" fmla="*/ 98945 h 5410899"/>
              <a:gd name="connsiteX9" fmla="*/ 327593 w 2575419"/>
              <a:gd name="connsiteY9" fmla="*/ 0 h 5410899"/>
              <a:gd name="connsiteX10" fmla="*/ 2247826 w 2575419"/>
              <a:gd name="connsiteY10" fmla="*/ 0 h 5410899"/>
              <a:gd name="connsiteX11" fmla="*/ 2575419 w 2575419"/>
              <a:gd name="connsiteY11" fmla="*/ 327593 h 5410899"/>
              <a:gd name="connsiteX12" fmla="*/ 2575419 w 2575419"/>
              <a:gd name="connsiteY12" fmla="*/ 5083306 h 5410899"/>
              <a:gd name="connsiteX13" fmla="*/ 2247826 w 2575419"/>
              <a:gd name="connsiteY13" fmla="*/ 5410899 h 5410899"/>
              <a:gd name="connsiteX14" fmla="*/ 327593 w 2575419"/>
              <a:gd name="connsiteY14" fmla="*/ 5410899 h 5410899"/>
              <a:gd name="connsiteX15" fmla="*/ 0 w 2575419"/>
              <a:gd name="connsiteY15" fmla="*/ 5083306 h 5410899"/>
              <a:gd name="connsiteX16" fmla="*/ 0 w 2575419"/>
              <a:gd name="connsiteY16" fmla="*/ 327593 h 5410899"/>
              <a:gd name="connsiteX17" fmla="*/ 327593 w 2575419"/>
              <a:gd name="connsiteY17"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554471 w 2575419"/>
              <a:gd name="connsiteY5" fmla="*/ 312869 h 5410899"/>
              <a:gd name="connsiteX6" fmla="*/ 1661433 w 2575419"/>
              <a:gd name="connsiteY6" fmla="*/ 205907 h 5410899"/>
              <a:gd name="connsiteX7" fmla="*/ 1661434 w 2575419"/>
              <a:gd name="connsiteY7" fmla="*/ 205907 h 5410899"/>
              <a:gd name="connsiteX8" fmla="*/ 1037624 w 2575419"/>
              <a:gd name="connsiteY8" fmla="*/ 98945 h 5410899"/>
              <a:gd name="connsiteX9" fmla="*/ 327593 w 2575419"/>
              <a:gd name="connsiteY9" fmla="*/ 0 h 5410899"/>
              <a:gd name="connsiteX10" fmla="*/ 2247826 w 2575419"/>
              <a:gd name="connsiteY10" fmla="*/ 0 h 5410899"/>
              <a:gd name="connsiteX11" fmla="*/ 2575419 w 2575419"/>
              <a:gd name="connsiteY11" fmla="*/ 327593 h 5410899"/>
              <a:gd name="connsiteX12" fmla="*/ 2575419 w 2575419"/>
              <a:gd name="connsiteY12" fmla="*/ 5083306 h 5410899"/>
              <a:gd name="connsiteX13" fmla="*/ 2247826 w 2575419"/>
              <a:gd name="connsiteY13" fmla="*/ 5410899 h 5410899"/>
              <a:gd name="connsiteX14" fmla="*/ 327593 w 2575419"/>
              <a:gd name="connsiteY14" fmla="*/ 5410899 h 5410899"/>
              <a:gd name="connsiteX15" fmla="*/ 0 w 2575419"/>
              <a:gd name="connsiteY15" fmla="*/ 5083306 h 5410899"/>
              <a:gd name="connsiteX16" fmla="*/ 0 w 2575419"/>
              <a:gd name="connsiteY16" fmla="*/ 327593 h 5410899"/>
              <a:gd name="connsiteX17" fmla="*/ 327593 w 2575419"/>
              <a:gd name="connsiteY17"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554471 w 2575419"/>
              <a:gd name="connsiteY5" fmla="*/ 312869 h 5410899"/>
              <a:gd name="connsiteX6" fmla="*/ 1661433 w 2575419"/>
              <a:gd name="connsiteY6" fmla="*/ 205907 h 5410899"/>
              <a:gd name="connsiteX7" fmla="*/ 1037624 w 2575419"/>
              <a:gd name="connsiteY7" fmla="*/ 98945 h 5410899"/>
              <a:gd name="connsiteX8" fmla="*/ 327593 w 2575419"/>
              <a:gd name="connsiteY8" fmla="*/ 0 h 5410899"/>
              <a:gd name="connsiteX9" fmla="*/ 2247826 w 2575419"/>
              <a:gd name="connsiteY9" fmla="*/ 0 h 5410899"/>
              <a:gd name="connsiteX10" fmla="*/ 2575419 w 2575419"/>
              <a:gd name="connsiteY10" fmla="*/ 327593 h 5410899"/>
              <a:gd name="connsiteX11" fmla="*/ 2575419 w 2575419"/>
              <a:gd name="connsiteY11" fmla="*/ 5083306 h 5410899"/>
              <a:gd name="connsiteX12" fmla="*/ 2247826 w 2575419"/>
              <a:gd name="connsiteY12" fmla="*/ 5410899 h 5410899"/>
              <a:gd name="connsiteX13" fmla="*/ 327593 w 2575419"/>
              <a:gd name="connsiteY13" fmla="*/ 5410899 h 5410899"/>
              <a:gd name="connsiteX14" fmla="*/ 0 w 2575419"/>
              <a:gd name="connsiteY14" fmla="*/ 5083306 h 5410899"/>
              <a:gd name="connsiteX15" fmla="*/ 0 w 2575419"/>
              <a:gd name="connsiteY15" fmla="*/ 327593 h 5410899"/>
              <a:gd name="connsiteX16" fmla="*/ 327593 w 2575419"/>
              <a:gd name="connsiteY16"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661433 w 2575419"/>
              <a:gd name="connsiteY5" fmla="*/ 205907 h 5410899"/>
              <a:gd name="connsiteX6" fmla="*/ 1037624 w 2575419"/>
              <a:gd name="connsiteY6" fmla="*/ 98945 h 5410899"/>
              <a:gd name="connsiteX7" fmla="*/ 327593 w 2575419"/>
              <a:gd name="connsiteY7" fmla="*/ 0 h 5410899"/>
              <a:gd name="connsiteX8" fmla="*/ 2247826 w 2575419"/>
              <a:gd name="connsiteY8" fmla="*/ 0 h 5410899"/>
              <a:gd name="connsiteX9" fmla="*/ 2575419 w 2575419"/>
              <a:gd name="connsiteY9" fmla="*/ 327593 h 5410899"/>
              <a:gd name="connsiteX10" fmla="*/ 2575419 w 2575419"/>
              <a:gd name="connsiteY10" fmla="*/ 5083306 h 5410899"/>
              <a:gd name="connsiteX11" fmla="*/ 2247826 w 2575419"/>
              <a:gd name="connsiteY11" fmla="*/ 5410899 h 5410899"/>
              <a:gd name="connsiteX12" fmla="*/ 327593 w 2575419"/>
              <a:gd name="connsiteY12" fmla="*/ 5410899 h 5410899"/>
              <a:gd name="connsiteX13" fmla="*/ 0 w 2575419"/>
              <a:gd name="connsiteY13" fmla="*/ 5083306 h 5410899"/>
              <a:gd name="connsiteX14" fmla="*/ 0 w 2575419"/>
              <a:gd name="connsiteY14" fmla="*/ 327593 h 5410899"/>
              <a:gd name="connsiteX15" fmla="*/ 327593 w 2575419"/>
              <a:gd name="connsiteY15"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037624 w 2575419"/>
              <a:gd name="connsiteY5" fmla="*/ 98945 h 5410899"/>
              <a:gd name="connsiteX6" fmla="*/ 327593 w 2575419"/>
              <a:gd name="connsiteY6" fmla="*/ 0 h 5410899"/>
              <a:gd name="connsiteX7" fmla="*/ 2247826 w 2575419"/>
              <a:gd name="connsiteY7" fmla="*/ 0 h 5410899"/>
              <a:gd name="connsiteX8" fmla="*/ 2575419 w 2575419"/>
              <a:gd name="connsiteY8" fmla="*/ 327593 h 5410899"/>
              <a:gd name="connsiteX9" fmla="*/ 2575419 w 2575419"/>
              <a:gd name="connsiteY9" fmla="*/ 5083306 h 5410899"/>
              <a:gd name="connsiteX10" fmla="*/ 2247826 w 2575419"/>
              <a:gd name="connsiteY10" fmla="*/ 5410899 h 5410899"/>
              <a:gd name="connsiteX11" fmla="*/ 327593 w 2575419"/>
              <a:gd name="connsiteY11" fmla="*/ 5410899 h 5410899"/>
              <a:gd name="connsiteX12" fmla="*/ 0 w 2575419"/>
              <a:gd name="connsiteY12" fmla="*/ 5083306 h 5410899"/>
              <a:gd name="connsiteX13" fmla="*/ 0 w 2575419"/>
              <a:gd name="connsiteY13" fmla="*/ 327593 h 5410899"/>
              <a:gd name="connsiteX14" fmla="*/ 327593 w 2575419"/>
              <a:gd name="connsiteY14" fmla="*/ 0 h 5410899"/>
              <a:gd name="connsiteX0" fmla="*/ 1037624 w 2575419"/>
              <a:gd name="connsiteY0" fmla="*/ 312868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327593 w 2575419"/>
              <a:gd name="connsiteY5" fmla="*/ 0 h 5410899"/>
              <a:gd name="connsiteX6" fmla="*/ 2247826 w 2575419"/>
              <a:gd name="connsiteY6" fmla="*/ 0 h 5410899"/>
              <a:gd name="connsiteX7" fmla="*/ 2575419 w 2575419"/>
              <a:gd name="connsiteY7" fmla="*/ 327593 h 5410899"/>
              <a:gd name="connsiteX8" fmla="*/ 2575419 w 2575419"/>
              <a:gd name="connsiteY8" fmla="*/ 5083306 h 5410899"/>
              <a:gd name="connsiteX9" fmla="*/ 2247826 w 2575419"/>
              <a:gd name="connsiteY9" fmla="*/ 5410899 h 5410899"/>
              <a:gd name="connsiteX10" fmla="*/ 327593 w 2575419"/>
              <a:gd name="connsiteY10" fmla="*/ 5410899 h 5410899"/>
              <a:gd name="connsiteX11" fmla="*/ 0 w 2575419"/>
              <a:gd name="connsiteY11" fmla="*/ 5083306 h 5410899"/>
              <a:gd name="connsiteX12" fmla="*/ 0 w 2575419"/>
              <a:gd name="connsiteY12" fmla="*/ 327593 h 5410899"/>
              <a:gd name="connsiteX13" fmla="*/ 327593 w 2575419"/>
              <a:gd name="connsiteY13" fmla="*/ 0 h 5410899"/>
              <a:gd name="connsiteX0" fmla="*/ 939068 w 2575419"/>
              <a:gd name="connsiteY0" fmla="*/ 247540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327593 w 2575419"/>
              <a:gd name="connsiteY4" fmla="*/ 0 h 5410899"/>
              <a:gd name="connsiteX5" fmla="*/ 2247826 w 2575419"/>
              <a:gd name="connsiteY5" fmla="*/ 0 h 5410899"/>
              <a:gd name="connsiteX6" fmla="*/ 2575419 w 2575419"/>
              <a:gd name="connsiteY6" fmla="*/ 327593 h 5410899"/>
              <a:gd name="connsiteX7" fmla="*/ 2575419 w 2575419"/>
              <a:gd name="connsiteY7" fmla="*/ 5083306 h 5410899"/>
              <a:gd name="connsiteX8" fmla="*/ 2247826 w 2575419"/>
              <a:gd name="connsiteY8" fmla="*/ 5410899 h 5410899"/>
              <a:gd name="connsiteX9" fmla="*/ 327593 w 2575419"/>
              <a:gd name="connsiteY9" fmla="*/ 5410899 h 5410899"/>
              <a:gd name="connsiteX10" fmla="*/ 0 w 2575419"/>
              <a:gd name="connsiteY10" fmla="*/ 5083306 h 5410899"/>
              <a:gd name="connsiteX11" fmla="*/ 0 w 2575419"/>
              <a:gd name="connsiteY11" fmla="*/ 327593 h 5410899"/>
              <a:gd name="connsiteX12" fmla="*/ 327593 w 2575419"/>
              <a:gd name="connsiteY12" fmla="*/ 0 h 5410899"/>
              <a:gd name="connsiteX0" fmla="*/ 930662 w 2575419"/>
              <a:gd name="connsiteY0" fmla="*/ 205907 h 5410899"/>
              <a:gd name="connsiteX1" fmla="*/ 939068 w 2575419"/>
              <a:gd name="connsiteY1" fmla="*/ 164273 h 5410899"/>
              <a:gd name="connsiteX2" fmla="*/ 930662 w 2575419"/>
              <a:gd name="connsiteY2" fmla="*/ 205907 h 5410899"/>
              <a:gd name="connsiteX3" fmla="*/ 327593 w 2575419"/>
              <a:gd name="connsiteY3" fmla="*/ 0 h 5410899"/>
              <a:gd name="connsiteX4" fmla="*/ 2247826 w 2575419"/>
              <a:gd name="connsiteY4" fmla="*/ 0 h 5410899"/>
              <a:gd name="connsiteX5" fmla="*/ 2575419 w 2575419"/>
              <a:gd name="connsiteY5" fmla="*/ 327593 h 5410899"/>
              <a:gd name="connsiteX6" fmla="*/ 2575419 w 2575419"/>
              <a:gd name="connsiteY6" fmla="*/ 5083306 h 5410899"/>
              <a:gd name="connsiteX7" fmla="*/ 2247826 w 2575419"/>
              <a:gd name="connsiteY7" fmla="*/ 5410899 h 5410899"/>
              <a:gd name="connsiteX8" fmla="*/ 327593 w 2575419"/>
              <a:gd name="connsiteY8" fmla="*/ 5410899 h 5410899"/>
              <a:gd name="connsiteX9" fmla="*/ 0 w 2575419"/>
              <a:gd name="connsiteY9" fmla="*/ 5083306 h 5410899"/>
              <a:gd name="connsiteX10" fmla="*/ 0 w 2575419"/>
              <a:gd name="connsiteY10" fmla="*/ 327593 h 5410899"/>
              <a:gd name="connsiteX11" fmla="*/ 327593 w 2575419"/>
              <a:gd name="connsiteY11" fmla="*/ 0 h 5410899"/>
              <a:gd name="connsiteX0" fmla="*/ 327593 w 2575419"/>
              <a:gd name="connsiteY0" fmla="*/ 0 h 5410899"/>
              <a:gd name="connsiteX1" fmla="*/ 2247826 w 2575419"/>
              <a:gd name="connsiteY1" fmla="*/ 0 h 5410899"/>
              <a:gd name="connsiteX2" fmla="*/ 2575419 w 2575419"/>
              <a:gd name="connsiteY2" fmla="*/ 327593 h 5410899"/>
              <a:gd name="connsiteX3" fmla="*/ 2575419 w 2575419"/>
              <a:gd name="connsiteY3" fmla="*/ 5083306 h 5410899"/>
              <a:gd name="connsiteX4" fmla="*/ 2247826 w 2575419"/>
              <a:gd name="connsiteY4" fmla="*/ 5410899 h 5410899"/>
              <a:gd name="connsiteX5" fmla="*/ 327593 w 2575419"/>
              <a:gd name="connsiteY5" fmla="*/ 5410899 h 5410899"/>
              <a:gd name="connsiteX6" fmla="*/ 0 w 2575419"/>
              <a:gd name="connsiteY6" fmla="*/ 5083306 h 5410899"/>
              <a:gd name="connsiteX7" fmla="*/ 0 w 2575419"/>
              <a:gd name="connsiteY7" fmla="*/ 327593 h 5410899"/>
              <a:gd name="connsiteX8" fmla="*/ 327593 w 2575419"/>
              <a:gd name="connsiteY8" fmla="*/ 0 h 541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419" h="5410899">
                <a:moveTo>
                  <a:pt x="327593" y="0"/>
                </a:moveTo>
                <a:lnTo>
                  <a:pt x="2247826" y="0"/>
                </a:lnTo>
                <a:cubicBezTo>
                  <a:pt x="2428751" y="0"/>
                  <a:pt x="2575419" y="146668"/>
                  <a:pt x="2575419" y="327593"/>
                </a:cubicBezTo>
                <a:lnTo>
                  <a:pt x="2575419" y="5083306"/>
                </a:lnTo>
                <a:cubicBezTo>
                  <a:pt x="2575419" y="5264231"/>
                  <a:pt x="2428751" y="5410899"/>
                  <a:pt x="2247826" y="5410899"/>
                </a:cubicBezTo>
                <a:lnTo>
                  <a:pt x="327593" y="5410899"/>
                </a:lnTo>
                <a:cubicBezTo>
                  <a:pt x="146668" y="5410899"/>
                  <a:pt x="0" y="5264231"/>
                  <a:pt x="0" y="5083306"/>
                </a:cubicBezTo>
                <a:lnTo>
                  <a:pt x="0" y="327593"/>
                </a:lnTo>
                <a:cubicBezTo>
                  <a:pt x="0" y="146668"/>
                  <a:pt x="146668" y="0"/>
                  <a:pt x="327593" y="0"/>
                </a:cubicBezTo>
                <a:close/>
              </a:path>
            </a:pathLst>
          </a:custGeom>
          <a:solidFill>
            <a:schemeClr val="bg1">
              <a:lumMod val="95000"/>
            </a:schemeClr>
          </a:solidFill>
        </p:spPr>
        <p:txBody>
          <a:bodyPr wrap="square">
            <a:noAutofit/>
          </a:bodyPr>
          <a:lstStyle/>
          <a:p>
            <a:r>
              <a:rPr lang="en-US" dirty="0"/>
              <a:t> </a:t>
            </a:r>
          </a:p>
        </p:txBody>
      </p:sp>
    </p:spTree>
    <p:extLst>
      <p:ext uri="{BB962C8B-B14F-4D97-AF65-F5344CB8AC3E}">
        <p14:creationId xmlns:p14="http://schemas.microsoft.com/office/powerpoint/2010/main" val="193806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title | One column | 2 Phones">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5" name="H1">
            <a:extLst>
              <a:ext uri="{FF2B5EF4-FFF2-40B4-BE49-F238E27FC236}">
                <a16:creationId xmlns:a16="http://schemas.microsoft.com/office/drawing/2014/main" id="{800F02DD-FDAE-4836-4808-9A7E4E96DC9E}"/>
              </a:ext>
            </a:extLst>
          </p:cNvPr>
          <p:cNvSpPr>
            <a:spLocks noGrp="1"/>
          </p:cNvSpPr>
          <p:nvPr>
            <p:ph type="body" sz="quarter" idx="23" hasCustomPrompt="1"/>
          </p:nvPr>
        </p:nvSpPr>
        <p:spPr>
          <a:xfrm>
            <a:off x="369049" y="1783080"/>
            <a:ext cx="4786479" cy="315912"/>
          </a:xfrm>
        </p:spPr>
        <p:txBody>
          <a:bodyPr anchor="b" anchorCtr="0"/>
          <a:lstStyle>
            <a:lvl1pPr algn="l">
              <a:defRPr sz="2000" b="1" cap="all" baseline="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a:t>
            </a:r>
          </a:p>
        </p:txBody>
      </p:sp>
    </p:spTree>
    <p:extLst>
      <p:ext uri="{BB962C8B-B14F-4D97-AF65-F5344CB8AC3E}">
        <p14:creationId xmlns:p14="http://schemas.microsoft.com/office/powerpoint/2010/main" val="1509509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title | One column | Laptop">
    <p:bg>
      <p:bgPr>
        <a:solidFill>
          <a:schemeClr val="bg2"/>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9E7C971-C7A0-9E55-EB1D-6300855A1970}"/>
              </a:ext>
              <a:ext uri="{C183D7F6-B498-43B3-948B-1728B52AA6E4}">
                <adec:decorative xmlns:adec="http://schemas.microsoft.com/office/drawing/2017/decorative" val="1"/>
              </a:ext>
            </a:extLst>
          </p:cNvPr>
          <p:cNvSpPr/>
          <p:nvPr userDrawn="1"/>
        </p:nvSpPr>
        <p:spPr>
          <a:xfrm>
            <a:off x="1" y="2330355"/>
            <a:ext cx="12192000" cy="40409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5" name="H2">
            <a:extLst>
              <a:ext uri="{FF2B5EF4-FFF2-40B4-BE49-F238E27FC236}">
                <a16:creationId xmlns:a16="http://schemas.microsoft.com/office/drawing/2014/main" id="{A752D304-B187-AB49-BC4B-DAAEFD6AA5C0}"/>
              </a:ext>
            </a:extLst>
          </p:cNvPr>
          <p:cNvSpPr>
            <a:spLocks noGrp="1"/>
          </p:cNvSpPr>
          <p:nvPr>
            <p:ph type="body" sz="quarter" idx="22" hasCustomPrompt="1"/>
          </p:nvPr>
        </p:nvSpPr>
        <p:spPr>
          <a:xfrm>
            <a:off x="369049" y="2820535"/>
            <a:ext cx="4786479" cy="417152"/>
          </a:xfrm>
        </p:spPr>
        <p:txBody>
          <a:bodyPr/>
          <a:lstStyle>
            <a:lvl1pPr algn="l">
              <a:defRPr sz="1400" b="1">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1" name="Paragraph">
            <a:extLst>
              <a:ext uri="{FF2B5EF4-FFF2-40B4-BE49-F238E27FC236}">
                <a16:creationId xmlns:a16="http://schemas.microsoft.com/office/drawing/2014/main" id="{2FE4FE8A-6495-A9E0-7CEB-433FE7735501}"/>
              </a:ext>
            </a:extLst>
          </p:cNvPr>
          <p:cNvSpPr>
            <a:spLocks noGrp="1"/>
          </p:cNvSpPr>
          <p:nvPr>
            <p:ph type="body" sz="quarter" idx="13"/>
          </p:nvPr>
        </p:nvSpPr>
        <p:spPr>
          <a:xfrm>
            <a:off x="369050" y="3536235"/>
            <a:ext cx="4283824" cy="2022971"/>
          </a:xfrm>
        </p:spPr>
        <p:txBody>
          <a:bodyPr/>
          <a:lstStyle>
            <a:lvl1pPr>
              <a:defRPr>
                <a:solidFill>
                  <a:schemeClr val="bg1"/>
                </a:solidFill>
                <a:latin typeface="Taub Sans Text" pitchFamily="2" charset="77"/>
                <a:ea typeface="Taub Sans Text" pitchFamily="2" charset="77"/>
              </a:defRPr>
            </a:lvl1pPr>
            <a:lvl2pPr>
              <a:buClr>
                <a:schemeClr val="bg1"/>
              </a:buClr>
              <a:defRPr>
                <a:solidFill>
                  <a:schemeClr val="bg1"/>
                </a:solidFill>
                <a:latin typeface="Taub Sans Text" pitchFamily="2" charset="77"/>
                <a:ea typeface="Taub Sans Text" pitchFamily="2" charset="77"/>
              </a:defRPr>
            </a:lvl2pPr>
            <a:lvl3pPr>
              <a:buClr>
                <a:schemeClr val="bg1"/>
              </a:buClr>
              <a:defRPr>
                <a:solidFill>
                  <a:schemeClr val="bg1"/>
                </a:solidFill>
                <a:latin typeface="Taub Sans Text" pitchFamily="2" charset="77"/>
                <a:ea typeface="Taub Sans Text" pitchFamily="2" charset="77"/>
              </a:defRPr>
            </a:lvl3pPr>
            <a:lvl4pPr>
              <a:buClr>
                <a:schemeClr val="bg1"/>
              </a:buClr>
              <a:defRPr>
                <a:solidFill>
                  <a:schemeClr val="bg1"/>
                </a:solidFill>
                <a:latin typeface="Taub Sans Text" pitchFamily="2" charset="77"/>
                <a:ea typeface="Taub Sans Text" pitchFamily="2" charset="77"/>
              </a:defRPr>
            </a:lvl4pPr>
            <a:lvl5pPr>
              <a:defRPr>
                <a:solidFill>
                  <a:schemeClr val="bg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aptop">
            <a:extLst>
              <a:ext uri="{FF2B5EF4-FFF2-40B4-BE49-F238E27FC236}">
                <a16:creationId xmlns:a16="http://schemas.microsoft.com/office/drawing/2014/main" id="{2E413805-1D17-BBA6-C130-C197F6819C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0054" y="1444487"/>
            <a:ext cx="7131209" cy="4448253"/>
          </a:xfrm>
          <a:prstGeom prst="rect">
            <a:avLst/>
          </a:prstGeom>
        </p:spPr>
      </p:pic>
      <p:sp>
        <p:nvSpPr>
          <p:cNvPr id="19" name="Screen placeholder">
            <a:extLst>
              <a:ext uri="{FF2B5EF4-FFF2-40B4-BE49-F238E27FC236}">
                <a16:creationId xmlns:a16="http://schemas.microsoft.com/office/drawing/2014/main" id="{ED20B562-49F3-A0E5-9529-18C7B3087529}"/>
              </a:ext>
            </a:extLst>
          </p:cNvPr>
          <p:cNvSpPr>
            <a:spLocks noGrp="1"/>
          </p:cNvSpPr>
          <p:nvPr>
            <p:ph type="pic" sz="quarter" idx="24" hasCustomPrompt="1"/>
          </p:nvPr>
        </p:nvSpPr>
        <p:spPr>
          <a:xfrm>
            <a:off x="5803144" y="1799410"/>
            <a:ext cx="5244418" cy="3420291"/>
          </a:xfrm>
          <a:custGeom>
            <a:avLst/>
            <a:gdLst>
              <a:gd name="connsiteX0" fmla="*/ 22813 w 5245101"/>
              <a:gd name="connsiteY0" fmla="*/ 0 h 3420291"/>
              <a:gd name="connsiteX1" fmla="*/ 2339976 w 5245101"/>
              <a:gd name="connsiteY1" fmla="*/ 0 h 3420291"/>
              <a:gd name="connsiteX2" fmla="*/ 2339976 w 5245101"/>
              <a:gd name="connsiteY2" fmla="*/ 55678 h 3420291"/>
              <a:gd name="connsiteX3" fmla="*/ 2380364 w 5245101"/>
              <a:gd name="connsiteY3" fmla="*/ 96066 h 3420291"/>
              <a:gd name="connsiteX4" fmla="*/ 2867913 w 5245101"/>
              <a:gd name="connsiteY4" fmla="*/ 96066 h 3420291"/>
              <a:gd name="connsiteX5" fmla="*/ 2908301 w 5245101"/>
              <a:gd name="connsiteY5" fmla="*/ 55678 h 3420291"/>
              <a:gd name="connsiteX6" fmla="*/ 2908301 w 5245101"/>
              <a:gd name="connsiteY6" fmla="*/ 0 h 3420291"/>
              <a:gd name="connsiteX7" fmla="*/ 5222288 w 5245101"/>
              <a:gd name="connsiteY7" fmla="*/ 0 h 3420291"/>
              <a:gd name="connsiteX8" fmla="*/ 5245101 w 5245101"/>
              <a:gd name="connsiteY8" fmla="*/ 22813 h 3420291"/>
              <a:gd name="connsiteX9" fmla="*/ 5245101 w 5245101"/>
              <a:gd name="connsiteY9" fmla="*/ 3397478 h 3420291"/>
              <a:gd name="connsiteX10" fmla="*/ 5222288 w 5245101"/>
              <a:gd name="connsiteY10" fmla="*/ 3420291 h 3420291"/>
              <a:gd name="connsiteX11" fmla="*/ 22813 w 5245101"/>
              <a:gd name="connsiteY11" fmla="*/ 3420291 h 3420291"/>
              <a:gd name="connsiteX12" fmla="*/ 0 w 5245101"/>
              <a:gd name="connsiteY12" fmla="*/ 3397478 h 3420291"/>
              <a:gd name="connsiteX13" fmla="*/ 0 w 5245101"/>
              <a:gd name="connsiteY13" fmla="*/ 22813 h 3420291"/>
              <a:gd name="connsiteX14" fmla="*/ 22813 w 5245101"/>
              <a:gd name="connsiteY14" fmla="*/ 0 h 342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45101" h="3420291">
                <a:moveTo>
                  <a:pt x="22813" y="0"/>
                </a:moveTo>
                <a:lnTo>
                  <a:pt x="2339976" y="0"/>
                </a:lnTo>
                <a:lnTo>
                  <a:pt x="2339976" y="55678"/>
                </a:lnTo>
                <a:cubicBezTo>
                  <a:pt x="2339976" y="77984"/>
                  <a:pt x="2358058" y="96066"/>
                  <a:pt x="2380364" y="96066"/>
                </a:cubicBezTo>
                <a:lnTo>
                  <a:pt x="2867913" y="96066"/>
                </a:lnTo>
                <a:cubicBezTo>
                  <a:pt x="2890219" y="96066"/>
                  <a:pt x="2908301" y="77984"/>
                  <a:pt x="2908301" y="55678"/>
                </a:cubicBezTo>
                <a:lnTo>
                  <a:pt x="2908301" y="0"/>
                </a:lnTo>
                <a:lnTo>
                  <a:pt x="5222288" y="0"/>
                </a:lnTo>
                <a:cubicBezTo>
                  <a:pt x="5234887" y="0"/>
                  <a:pt x="5245101" y="10214"/>
                  <a:pt x="5245101" y="22813"/>
                </a:cubicBezTo>
                <a:lnTo>
                  <a:pt x="5245101" y="3397478"/>
                </a:lnTo>
                <a:cubicBezTo>
                  <a:pt x="5245101" y="3410077"/>
                  <a:pt x="5234887" y="3420291"/>
                  <a:pt x="5222288" y="3420291"/>
                </a:cubicBezTo>
                <a:lnTo>
                  <a:pt x="22813" y="3420291"/>
                </a:lnTo>
                <a:cubicBezTo>
                  <a:pt x="10214" y="3420291"/>
                  <a:pt x="0" y="3410077"/>
                  <a:pt x="0" y="3397478"/>
                </a:cubicBezTo>
                <a:lnTo>
                  <a:pt x="0" y="22813"/>
                </a:lnTo>
                <a:cubicBezTo>
                  <a:pt x="0" y="10214"/>
                  <a:pt x="10214" y="0"/>
                  <a:pt x="22813" y="0"/>
                </a:cubicBezTo>
                <a:close/>
              </a:path>
            </a:pathLst>
          </a:custGeom>
          <a:solidFill>
            <a:schemeClr val="bg1">
              <a:lumMod val="95000"/>
            </a:schemeClr>
          </a:solidFill>
        </p:spPr>
        <p:txBody>
          <a:bodyPr wrap="square">
            <a:noAutofit/>
          </a:bodyPr>
          <a:lstStyle/>
          <a:p>
            <a:r>
              <a:rPr lang="en-US" dirty="0"/>
              <a:t> </a:t>
            </a:r>
          </a:p>
        </p:txBody>
      </p:sp>
      <p:sp>
        <p:nvSpPr>
          <p:cNvPr id="4" name="H1">
            <a:extLst>
              <a:ext uri="{FF2B5EF4-FFF2-40B4-BE49-F238E27FC236}">
                <a16:creationId xmlns:a16="http://schemas.microsoft.com/office/drawing/2014/main" id="{B162113D-76C2-7EE1-CCB6-910FB43D57FC}"/>
              </a:ext>
            </a:extLst>
          </p:cNvPr>
          <p:cNvSpPr>
            <a:spLocks noGrp="1"/>
          </p:cNvSpPr>
          <p:nvPr>
            <p:ph type="body" sz="quarter" idx="23" hasCustomPrompt="1"/>
          </p:nvPr>
        </p:nvSpPr>
        <p:spPr>
          <a:xfrm>
            <a:off x="369049" y="1783080"/>
            <a:ext cx="4786479" cy="315912"/>
          </a:xfrm>
        </p:spPr>
        <p:txBody>
          <a:bodyPr anchor="b" anchorCtr="0"/>
          <a:lstStyle>
            <a:lvl1pPr algn="l">
              <a:defRPr sz="2000" b="1" cap="all" baseline="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a:t>
            </a:r>
          </a:p>
        </p:txBody>
      </p:sp>
    </p:spTree>
    <p:extLst>
      <p:ext uri="{BB962C8B-B14F-4D97-AF65-F5344CB8AC3E}">
        <p14:creationId xmlns:p14="http://schemas.microsoft.com/office/powerpoint/2010/main" val="1527925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ubtitle | One column | Chart">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610831"/>
            <a:ext cx="11453109"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4126166"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hart Placeholder 2">
            <a:extLst>
              <a:ext uri="{FF2B5EF4-FFF2-40B4-BE49-F238E27FC236}">
                <a16:creationId xmlns:a16="http://schemas.microsoft.com/office/drawing/2014/main" id="{BC4CAC22-EB14-3931-9F1B-1E4C77779373}"/>
              </a:ext>
            </a:extLst>
          </p:cNvPr>
          <p:cNvSpPr>
            <a:spLocks noGrp="1"/>
          </p:cNvSpPr>
          <p:nvPr>
            <p:ph type="chart" sz="quarter" idx="16"/>
          </p:nvPr>
        </p:nvSpPr>
        <p:spPr>
          <a:xfrm>
            <a:off x="5579703" y="2462213"/>
            <a:ext cx="5803991" cy="3505200"/>
          </a:xfrm>
        </p:spPr>
        <p:txBody>
          <a:bodyPr/>
          <a:lstStyle>
            <a:lvl1pPr algn="ctr">
              <a:defRPr/>
            </a:lvl1pPr>
          </a:lstStyle>
          <a:p>
            <a:endParaRPr lang="en-US"/>
          </a:p>
        </p:txBody>
      </p:sp>
    </p:spTree>
    <p:extLst>
      <p:ext uri="{BB962C8B-B14F-4D97-AF65-F5344CB8AC3E}">
        <p14:creationId xmlns:p14="http://schemas.microsoft.com/office/powerpoint/2010/main" val="3141355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One column | Chart A">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856879"/>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2">
            <a:extLst>
              <a:ext uri="{FF2B5EF4-FFF2-40B4-BE49-F238E27FC236}">
                <a16:creationId xmlns:a16="http://schemas.microsoft.com/office/drawing/2014/main" id="{1C827BA5-EE22-ECE8-17BF-F81952DC23FD}"/>
              </a:ext>
            </a:extLst>
          </p:cNvPr>
          <p:cNvSpPr>
            <a:spLocks noGrp="1"/>
          </p:cNvSpPr>
          <p:nvPr>
            <p:ph type="chart" sz="quarter" idx="16"/>
          </p:nvPr>
        </p:nvSpPr>
        <p:spPr>
          <a:xfrm>
            <a:off x="5579703" y="2462213"/>
            <a:ext cx="5803991" cy="3505200"/>
          </a:xfrm>
        </p:spPr>
        <p:txBody>
          <a:bodyPr/>
          <a:lstStyle>
            <a:lvl1pPr algn="ctr">
              <a:defRPr/>
            </a:lvl1pPr>
          </a:lstStyle>
          <a:p>
            <a:endParaRPr lang="en-US"/>
          </a:p>
        </p:txBody>
      </p:sp>
    </p:spTree>
    <p:extLst>
      <p:ext uri="{BB962C8B-B14F-4D97-AF65-F5344CB8AC3E}">
        <p14:creationId xmlns:p14="http://schemas.microsoft.com/office/powerpoint/2010/main" val="227673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C Photo White">
    <p:bg>
      <p:bgPr>
        <a:solidFill>
          <a:schemeClr val="bg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7" y="1839112"/>
            <a:ext cx="6257636" cy="1378981"/>
          </a:xfrm>
          <a:prstGeom prst="rect">
            <a:avLst/>
          </a:prstGeom>
        </p:spPr>
        <p:txBody>
          <a:bodyPr/>
          <a:lstStyle>
            <a:lvl1pPr>
              <a:lnSpc>
                <a:spcPct val="90000"/>
              </a:lnSpc>
              <a:spcAft>
                <a:spcPts val="6399"/>
              </a:spcAft>
              <a:defRPr sz="48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4042036"/>
            <a:ext cx="6257635" cy="397422"/>
          </a:xfrm>
          <a:prstGeom prst="rect">
            <a:avLst/>
          </a:prstGeom>
        </p:spPr>
        <p:txBody>
          <a:bodyPr/>
          <a:lstStyle>
            <a:lvl1pPr>
              <a:defRPr sz="2400">
                <a:solidFill>
                  <a:schemeClr val="tx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257635" cy="295974"/>
          </a:xfrm>
          <a:prstGeom prst="rect">
            <a:avLst/>
          </a:prstGeom>
        </p:spPr>
        <p:txBody>
          <a:bodyPr/>
          <a:lstStyle>
            <a:lvl1pPr>
              <a:defRPr sz="1800">
                <a:solidFill>
                  <a:schemeClr val="tx1"/>
                </a:solidFill>
                <a:latin typeface="Taub Sans Text" pitchFamily="2" charset="77"/>
                <a:ea typeface="Taub Sans Text" pitchFamily="2" charset="77"/>
              </a:defRPr>
            </a:lvl1pPr>
          </a:lstStyle>
          <a:p>
            <a:r>
              <a:rPr lang="en-US" dirty="0"/>
              <a:t>Date | Location</a:t>
            </a:r>
          </a:p>
        </p:txBody>
      </p:sp>
      <p:sp>
        <p:nvSpPr>
          <p:cNvPr id="2" name="Copyright">
            <a:extLst>
              <a:ext uri="{FF2B5EF4-FFF2-40B4-BE49-F238E27FC236}">
                <a16:creationId xmlns:a16="http://schemas.microsoft.com/office/drawing/2014/main" id="{24F069FA-243D-8BA1-978F-C8EF30AD6F9F}"/>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7393612" y="4690872"/>
            <a:ext cx="4798388" cy="21671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3" name="Image placeholder">
            <a:extLst>
              <a:ext uri="{FF2B5EF4-FFF2-40B4-BE49-F238E27FC236}">
                <a16:creationId xmlns:a16="http://schemas.microsoft.com/office/drawing/2014/main" id="{A99A2163-4AAF-A11C-8665-A236BE592BF4}"/>
              </a:ext>
              <a:ext uri="{C183D7F6-B498-43B3-948B-1728B52AA6E4}">
                <adec:decorative xmlns:adec="http://schemas.microsoft.com/office/drawing/2017/decorative" val="1"/>
              </a:ext>
            </a:extLst>
          </p:cNvPr>
          <p:cNvSpPr>
            <a:spLocks noGrp="1"/>
          </p:cNvSpPr>
          <p:nvPr>
            <p:ph type="pic" sz="quarter" idx="14" hasCustomPrompt="1"/>
          </p:nvPr>
        </p:nvSpPr>
        <p:spPr>
          <a:xfrm>
            <a:off x="7393612" y="0"/>
            <a:ext cx="4798388" cy="4690872"/>
          </a:xfrm>
        </p:spPr>
        <p:txBody>
          <a:bodyPr/>
          <a:lstStyle/>
          <a:p>
            <a:r>
              <a:rPr lang="es-AR" dirty="0"/>
              <a:t> </a:t>
            </a:r>
          </a:p>
        </p:txBody>
      </p:sp>
      <p:pic>
        <p:nvPicPr>
          <p:cNvPr id="10" name="ADP logo">
            <a:extLst>
              <a:ext uri="{FF2B5EF4-FFF2-40B4-BE49-F238E27FC236}">
                <a16:creationId xmlns:a16="http://schemas.microsoft.com/office/drawing/2014/main" id="{8C34F0DD-DB55-D605-3F12-BF39F5ACA5A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830026" y="5233808"/>
            <a:ext cx="1646349" cy="1146714"/>
          </a:xfrm>
          <a:prstGeom prst="rect">
            <a:avLst/>
          </a:prstGeom>
        </p:spPr>
      </p:pic>
    </p:spTree>
    <p:extLst>
      <p:ext uri="{BB962C8B-B14F-4D97-AF65-F5344CB8AC3E}">
        <p14:creationId xmlns:p14="http://schemas.microsoft.com/office/powerpoint/2010/main" val="1782705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One column | 3 stats">
    <p:bg>
      <p:bgPr>
        <a:solidFill>
          <a:schemeClr val="bg2"/>
        </a:solidFill>
        <a:effectLst/>
      </p:bgPr>
    </p:bg>
    <p:spTree>
      <p:nvGrpSpPr>
        <p:cNvPr id="1" name=""/>
        <p:cNvGrpSpPr/>
        <p:nvPr/>
      </p:nvGrpSpPr>
      <p:grpSpPr>
        <a:xfrm>
          <a:off x="0" y="0"/>
          <a:ext cx="0" cy="0"/>
          <a:chOff x="0" y="0"/>
          <a:chExt cx="0" cy="0"/>
        </a:xfrm>
      </p:grpSpPr>
      <p:grpSp>
        <p:nvGrpSpPr>
          <p:cNvPr id="23" name="Backgrounds">
            <a:extLst>
              <a:ext uri="{FF2B5EF4-FFF2-40B4-BE49-F238E27FC236}">
                <a16:creationId xmlns:a16="http://schemas.microsoft.com/office/drawing/2014/main" id="{C7385D78-0682-4EB0-E985-304B1386042F}"/>
              </a:ext>
              <a:ext uri="{C183D7F6-B498-43B3-948B-1728B52AA6E4}">
                <adec:decorative xmlns:adec="http://schemas.microsoft.com/office/drawing/2017/decorative" val="1"/>
              </a:ext>
            </a:extLst>
          </p:cNvPr>
          <p:cNvGrpSpPr/>
          <p:nvPr userDrawn="1"/>
        </p:nvGrpSpPr>
        <p:grpSpPr>
          <a:xfrm rot="5400000" flipV="1">
            <a:off x="7297325" y="1963325"/>
            <a:ext cx="6857999" cy="2931353"/>
            <a:chOff x="0" y="1378857"/>
            <a:chExt cx="12193588" cy="4572000"/>
          </a:xfrm>
        </p:grpSpPr>
        <p:sp>
          <p:nvSpPr>
            <p:cNvPr id="24" name="Rectángulo 14">
              <a:extLst>
                <a:ext uri="{FF2B5EF4-FFF2-40B4-BE49-F238E27FC236}">
                  <a16:creationId xmlns:a16="http://schemas.microsoft.com/office/drawing/2014/main" id="{E5007EE3-8C83-85F9-C8A3-140EE7756CD6}"/>
                </a:ext>
                <a:ext uri="{C183D7F6-B498-43B3-948B-1728B52AA6E4}">
                  <adec:decorative xmlns:adec="http://schemas.microsoft.com/office/drawing/2017/decorative" val="1"/>
                </a:ext>
              </a:extLst>
            </p:cNvPr>
            <p:cNvSpPr/>
            <p:nvPr/>
          </p:nvSpPr>
          <p:spPr>
            <a:xfrm>
              <a:off x="0" y="1378857"/>
              <a:ext cx="4064529" cy="4572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5" name="Rectángulo 15">
              <a:extLst>
                <a:ext uri="{FF2B5EF4-FFF2-40B4-BE49-F238E27FC236}">
                  <a16:creationId xmlns:a16="http://schemas.microsoft.com/office/drawing/2014/main" id="{66DDF4E4-F011-7B6E-523A-6F3976CF0427}"/>
                </a:ext>
                <a:ext uri="{C183D7F6-B498-43B3-948B-1728B52AA6E4}">
                  <adec:decorative xmlns:adec="http://schemas.microsoft.com/office/drawing/2017/decorative" val="1"/>
                </a:ext>
              </a:extLst>
            </p:cNvPr>
            <p:cNvSpPr/>
            <p:nvPr/>
          </p:nvSpPr>
          <p:spPr>
            <a:xfrm>
              <a:off x="4064529" y="1378857"/>
              <a:ext cx="4064529" cy="457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6" name="Rectángulo 16">
              <a:extLst>
                <a:ext uri="{FF2B5EF4-FFF2-40B4-BE49-F238E27FC236}">
                  <a16:creationId xmlns:a16="http://schemas.microsoft.com/office/drawing/2014/main" id="{5AB27DF2-443D-8967-551D-084AF6276C37}"/>
                </a:ext>
                <a:ext uri="{C183D7F6-B498-43B3-948B-1728B52AA6E4}">
                  <adec:decorative xmlns:adec="http://schemas.microsoft.com/office/drawing/2017/decorative" val="1"/>
                </a:ext>
              </a:extLst>
            </p:cNvPr>
            <p:cNvSpPr/>
            <p:nvPr/>
          </p:nvSpPr>
          <p:spPr>
            <a:xfrm>
              <a:off x="8129059" y="1378857"/>
              <a:ext cx="4064529" cy="4572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gr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8481699"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8481699"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610831"/>
            <a:ext cx="8481698"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259013"/>
            <a:ext cx="8481698"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tat 1">
            <a:extLst>
              <a:ext uri="{FF2B5EF4-FFF2-40B4-BE49-F238E27FC236}">
                <a16:creationId xmlns:a16="http://schemas.microsoft.com/office/drawing/2014/main" id="{C7461790-30E5-2E5B-A3C4-1353D0744539}"/>
              </a:ext>
            </a:extLst>
          </p:cNvPr>
          <p:cNvSpPr>
            <a:spLocks noGrp="1"/>
          </p:cNvSpPr>
          <p:nvPr>
            <p:ph type="body" sz="quarter" idx="46" hasCustomPrompt="1"/>
          </p:nvPr>
        </p:nvSpPr>
        <p:spPr>
          <a:xfrm>
            <a:off x="9842887" y="699608"/>
            <a:ext cx="1866576" cy="501810"/>
          </a:xfrm>
        </p:spPr>
        <p:txBody>
          <a:bodyPr/>
          <a:lstStyle>
            <a:lvl1pPr>
              <a:defRPr sz="3200">
                <a:solidFill>
                  <a:schemeClr val="tx2"/>
                </a:solidFill>
                <a:latin typeface="Taub Sans Text" pitchFamily="2" charset="77"/>
                <a:ea typeface="Taub Sans Text" pitchFamily="2" charset="77"/>
              </a:defRPr>
            </a:lvl1pPr>
          </a:lstStyle>
          <a:p>
            <a:pPr lvl="0"/>
            <a:r>
              <a:rPr lang="en-US" dirty="0"/>
              <a:t>XX%</a:t>
            </a:r>
          </a:p>
        </p:txBody>
      </p:sp>
      <p:sp>
        <p:nvSpPr>
          <p:cNvPr id="7" name="Text 1">
            <a:extLst>
              <a:ext uri="{FF2B5EF4-FFF2-40B4-BE49-F238E27FC236}">
                <a16:creationId xmlns:a16="http://schemas.microsoft.com/office/drawing/2014/main" id="{E9FEB31F-26A3-DA0A-0E81-1B122F90754E}"/>
              </a:ext>
            </a:extLst>
          </p:cNvPr>
          <p:cNvSpPr>
            <a:spLocks noGrp="1"/>
          </p:cNvSpPr>
          <p:nvPr>
            <p:ph type="body" sz="quarter" idx="39" hasCustomPrompt="1"/>
          </p:nvPr>
        </p:nvSpPr>
        <p:spPr>
          <a:xfrm>
            <a:off x="9842887" y="1201420"/>
            <a:ext cx="1866576" cy="463300"/>
          </a:xfrm>
        </p:spPr>
        <p:txBody>
          <a:bodyPr/>
          <a:lstStyle>
            <a:lvl1pPr>
              <a:defRPr>
                <a:latin typeface="Taub Sans Text" pitchFamily="2" charset="77"/>
                <a:ea typeface="Taub Sans Text" pitchFamily="2" charset="77"/>
              </a:defRPr>
            </a:lvl1pPr>
          </a:lstStyle>
          <a:p>
            <a:pPr lvl="0"/>
            <a:r>
              <a:rPr lang="en-US" dirty="0"/>
              <a:t>Highlight text goes here</a:t>
            </a:r>
          </a:p>
        </p:txBody>
      </p:sp>
      <p:sp>
        <p:nvSpPr>
          <p:cNvPr id="6" name="Stat 2">
            <a:extLst>
              <a:ext uri="{FF2B5EF4-FFF2-40B4-BE49-F238E27FC236}">
                <a16:creationId xmlns:a16="http://schemas.microsoft.com/office/drawing/2014/main" id="{84D85431-2AE6-10EE-DCC5-BF7733FD1FA6}"/>
              </a:ext>
            </a:extLst>
          </p:cNvPr>
          <p:cNvSpPr>
            <a:spLocks noGrp="1"/>
          </p:cNvSpPr>
          <p:nvPr>
            <p:ph type="body" sz="quarter" idx="48" hasCustomPrompt="1"/>
          </p:nvPr>
        </p:nvSpPr>
        <p:spPr>
          <a:xfrm>
            <a:off x="9842887" y="2986379"/>
            <a:ext cx="1866576" cy="501810"/>
          </a:xfrm>
        </p:spPr>
        <p:txBody>
          <a:bodyPr/>
          <a:lstStyle>
            <a:lvl1pPr>
              <a:defRPr sz="3200">
                <a:solidFill>
                  <a:schemeClr val="tx2"/>
                </a:solidFill>
                <a:latin typeface="Taub Sans Text" pitchFamily="2" charset="77"/>
                <a:ea typeface="Taub Sans Text" pitchFamily="2" charset="77"/>
              </a:defRPr>
            </a:lvl1pPr>
          </a:lstStyle>
          <a:p>
            <a:pPr lvl="0"/>
            <a:r>
              <a:rPr lang="en-US" dirty="0"/>
              <a:t>XX%</a:t>
            </a:r>
          </a:p>
        </p:txBody>
      </p:sp>
      <p:sp>
        <p:nvSpPr>
          <p:cNvPr id="5" name="Text 2">
            <a:extLst>
              <a:ext uri="{FF2B5EF4-FFF2-40B4-BE49-F238E27FC236}">
                <a16:creationId xmlns:a16="http://schemas.microsoft.com/office/drawing/2014/main" id="{94A57BBF-B6AB-1DCF-769D-E148AAA9588C}"/>
              </a:ext>
            </a:extLst>
          </p:cNvPr>
          <p:cNvSpPr>
            <a:spLocks noGrp="1"/>
          </p:cNvSpPr>
          <p:nvPr>
            <p:ph type="body" sz="quarter" idx="47" hasCustomPrompt="1"/>
          </p:nvPr>
        </p:nvSpPr>
        <p:spPr>
          <a:xfrm>
            <a:off x="9842887" y="3488191"/>
            <a:ext cx="1866576" cy="463300"/>
          </a:xfrm>
        </p:spPr>
        <p:txBody>
          <a:bodyPr/>
          <a:lstStyle>
            <a:lvl1pPr>
              <a:defRPr>
                <a:latin typeface="Taub Sans Text" pitchFamily="2" charset="77"/>
                <a:ea typeface="Taub Sans Text" pitchFamily="2" charset="77"/>
              </a:defRPr>
            </a:lvl1pPr>
          </a:lstStyle>
          <a:p>
            <a:pPr lvl="0"/>
            <a:r>
              <a:rPr lang="en-US" dirty="0"/>
              <a:t>Highlight text goes here</a:t>
            </a:r>
          </a:p>
        </p:txBody>
      </p:sp>
      <p:sp>
        <p:nvSpPr>
          <p:cNvPr id="4" name="Stat 3">
            <a:extLst>
              <a:ext uri="{FF2B5EF4-FFF2-40B4-BE49-F238E27FC236}">
                <a16:creationId xmlns:a16="http://schemas.microsoft.com/office/drawing/2014/main" id="{EF86BE6D-8EB4-8A4E-3EA6-6B4565ECD072}"/>
              </a:ext>
            </a:extLst>
          </p:cNvPr>
          <p:cNvSpPr>
            <a:spLocks noGrp="1"/>
          </p:cNvSpPr>
          <p:nvPr>
            <p:ph type="body" sz="quarter" idx="50" hasCustomPrompt="1"/>
          </p:nvPr>
        </p:nvSpPr>
        <p:spPr>
          <a:xfrm>
            <a:off x="9842887" y="5193280"/>
            <a:ext cx="1866576" cy="501810"/>
          </a:xfrm>
        </p:spPr>
        <p:txBody>
          <a:bodyPr/>
          <a:lstStyle>
            <a:lvl1pPr>
              <a:defRPr sz="3200">
                <a:solidFill>
                  <a:schemeClr val="bg1"/>
                </a:solidFill>
                <a:latin typeface="Taub Sans Text" pitchFamily="2" charset="77"/>
                <a:ea typeface="Taub Sans Text" pitchFamily="2" charset="77"/>
              </a:defRPr>
            </a:lvl1pPr>
          </a:lstStyle>
          <a:p>
            <a:pPr lvl="0"/>
            <a:r>
              <a:rPr lang="en-US" dirty="0"/>
              <a:t>XX%</a:t>
            </a:r>
          </a:p>
        </p:txBody>
      </p:sp>
      <p:sp>
        <p:nvSpPr>
          <p:cNvPr id="3" name="Text 3">
            <a:extLst>
              <a:ext uri="{FF2B5EF4-FFF2-40B4-BE49-F238E27FC236}">
                <a16:creationId xmlns:a16="http://schemas.microsoft.com/office/drawing/2014/main" id="{CCC225C3-0450-B361-A618-8B1D43822CEE}"/>
              </a:ext>
            </a:extLst>
          </p:cNvPr>
          <p:cNvSpPr>
            <a:spLocks noGrp="1"/>
          </p:cNvSpPr>
          <p:nvPr>
            <p:ph type="body" sz="quarter" idx="49" hasCustomPrompt="1"/>
          </p:nvPr>
        </p:nvSpPr>
        <p:spPr>
          <a:xfrm>
            <a:off x="9842887" y="5695092"/>
            <a:ext cx="1866576" cy="463300"/>
          </a:xfrm>
        </p:spPr>
        <p:txBody>
          <a:bodyPr/>
          <a:lstStyle>
            <a:lvl1pPr>
              <a:defRPr>
                <a:solidFill>
                  <a:schemeClr val="bg1"/>
                </a:solidFill>
                <a:latin typeface="Taub Sans Text" pitchFamily="2" charset="77"/>
                <a:ea typeface="Taub Sans Text" pitchFamily="2" charset="77"/>
              </a:defRPr>
            </a:lvl1pPr>
          </a:lstStyle>
          <a:p>
            <a:pPr lvl="0"/>
            <a:r>
              <a:rPr lang="en-US" dirty="0"/>
              <a:t>Highlight text goes here</a:t>
            </a:r>
          </a:p>
        </p:txBody>
      </p:sp>
      <p:sp>
        <p:nvSpPr>
          <p:cNvPr id="28" name="ADP ">
            <a:extLst>
              <a:ext uri="{FF2B5EF4-FFF2-40B4-BE49-F238E27FC236}">
                <a16:creationId xmlns:a16="http://schemas.microsoft.com/office/drawing/2014/main" id="{297A05CE-08D6-D1EF-6C0C-7202E68648E1}"/>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2280005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Stats">
    <p:bg>
      <p:bgPr>
        <a:solidFill>
          <a:schemeClr val="bg2"/>
        </a:solid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70421ED7-A589-E90B-35FB-93CB5A691A90}"/>
              </a:ext>
              <a:ext uri="{C183D7F6-B498-43B3-948B-1728B52AA6E4}">
                <adec:decorative xmlns:adec="http://schemas.microsoft.com/office/drawing/2017/decorative" val="1"/>
              </a:ext>
            </a:extLst>
          </p:cNvPr>
          <p:cNvSpPr/>
          <p:nvPr userDrawn="1"/>
        </p:nvSpPr>
        <p:spPr>
          <a:xfrm>
            <a:off x="0" y="-1"/>
            <a:ext cx="4076169" cy="637130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0" name="Rectángulo 29">
            <a:extLst>
              <a:ext uri="{FF2B5EF4-FFF2-40B4-BE49-F238E27FC236}">
                <a16:creationId xmlns:a16="http://schemas.microsoft.com/office/drawing/2014/main" id="{B22DD362-0D81-98A2-1CF1-4411745851EF}"/>
              </a:ext>
              <a:ext uri="{C183D7F6-B498-43B3-948B-1728B52AA6E4}">
                <adec:decorative xmlns:adec="http://schemas.microsoft.com/office/drawing/2017/decorative" val="1"/>
              </a:ext>
            </a:extLst>
          </p:cNvPr>
          <p:cNvSpPr/>
          <p:nvPr userDrawn="1"/>
        </p:nvSpPr>
        <p:spPr>
          <a:xfrm>
            <a:off x="4076169" y="0"/>
            <a:ext cx="4039658" cy="3185650"/>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1" name="Rectángulo 30">
            <a:extLst>
              <a:ext uri="{FF2B5EF4-FFF2-40B4-BE49-F238E27FC236}">
                <a16:creationId xmlns:a16="http://schemas.microsoft.com/office/drawing/2014/main" id="{7C8D855E-B850-10B9-34FE-D8C255852FB3}"/>
              </a:ext>
              <a:ext uri="{C183D7F6-B498-43B3-948B-1728B52AA6E4}">
                <adec:decorative xmlns:adec="http://schemas.microsoft.com/office/drawing/2017/decorative" val="1"/>
              </a:ext>
            </a:extLst>
          </p:cNvPr>
          <p:cNvSpPr/>
          <p:nvPr userDrawn="1"/>
        </p:nvSpPr>
        <p:spPr>
          <a:xfrm>
            <a:off x="8115829" y="0"/>
            <a:ext cx="4076169" cy="637130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2" name="Rectángulo 31">
            <a:extLst>
              <a:ext uri="{FF2B5EF4-FFF2-40B4-BE49-F238E27FC236}">
                <a16:creationId xmlns:a16="http://schemas.microsoft.com/office/drawing/2014/main" id="{4FF1FB66-19B1-0D06-76FA-E577100F6CE3}"/>
              </a:ext>
              <a:ext uri="{C183D7F6-B498-43B3-948B-1728B52AA6E4}">
                <adec:decorative xmlns:adec="http://schemas.microsoft.com/office/drawing/2017/decorative" val="1"/>
              </a:ext>
            </a:extLst>
          </p:cNvPr>
          <p:cNvSpPr/>
          <p:nvPr userDrawn="1"/>
        </p:nvSpPr>
        <p:spPr>
          <a:xfrm>
            <a:off x="4076169" y="3185653"/>
            <a:ext cx="4039658" cy="318565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4" name="Stat">
            <a:extLst>
              <a:ext uri="{FF2B5EF4-FFF2-40B4-BE49-F238E27FC236}">
                <a16:creationId xmlns:a16="http://schemas.microsoft.com/office/drawing/2014/main" id="{0AEE66F2-AAFB-E7B4-74AD-6AEFE63105DE}"/>
              </a:ext>
            </a:extLst>
          </p:cNvPr>
          <p:cNvSpPr>
            <a:spLocks noGrp="1"/>
          </p:cNvSpPr>
          <p:nvPr>
            <p:ph type="body" sz="quarter" idx="25" hasCustomPrompt="1"/>
          </p:nvPr>
        </p:nvSpPr>
        <p:spPr>
          <a:xfrm>
            <a:off x="355553" y="2553964"/>
            <a:ext cx="3326968" cy="858312"/>
          </a:xfrm>
        </p:spPr>
        <p:txBody>
          <a:bodyPr anchor="b" anchorCtr="0">
            <a:spAutoFit/>
          </a:bodyPr>
          <a:lstStyle>
            <a:lvl1pPr>
              <a:lnSpc>
                <a:spcPts val="4700"/>
              </a:lnSpc>
              <a:spcAft>
                <a:spcPts val="0"/>
              </a:spcAft>
              <a:defRPr sz="11999" b="1">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3" name="Description">
            <a:extLst>
              <a:ext uri="{FF2B5EF4-FFF2-40B4-BE49-F238E27FC236}">
                <a16:creationId xmlns:a16="http://schemas.microsoft.com/office/drawing/2014/main" id="{3EAB9C9B-A217-255A-C183-0547536ACCE7}"/>
              </a:ext>
            </a:extLst>
          </p:cNvPr>
          <p:cNvSpPr>
            <a:spLocks noGrp="1"/>
          </p:cNvSpPr>
          <p:nvPr>
            <p:ph type="body" sz="quarter" idx="24" hasCustomPrompt="1"/>
          </p:nvPr>
        </p:nvSpPr>
        <p:spPr>
          <a:xfrm>
            <a:off x="355553" y="3539505"/>
            <a:ext cx="3326968" cy="738664"/>
          </a:xfrm>
        </p:spPr>
        <p:txBody>
          <a:bodyPr anchor="b">
            <a:spAutoFit/>
          </a:bodyPr>
          <a:lstStyle>
            <a:lvl1pPr>
              <a:lnSpc>
                <a:spcPct val="100000"/>
              </a:lnSpc>
              <a:spcAft>
                <a:spcPts val="0"/>
              </a:spcAft>
              <a:defRPr sz="1600" b="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36" name="Stat">
            <a:extLst>
              <a:ext uri="{FF2B5EF4-FFF2-40B4-BE49-F238E27FC236}">
                <a16:creationId xmlns:a16="http://schemas.microsoft.com/office/drawing/2014/main" id="{21091F16-717C-D6F7-9349-27D5B82A8157}"/>
              </a:ext>
            </a:extLst>
          </p:cNvPr>
          <p:cNvSpPr>
            <a:spLocks noGrp="1"/>
          </p:cNvSpPr>
          <p:nvPr>
            <p:ph type="body" sz="quarter" idx="27" hasCustomPrompt="1"/>
          </p:nvPr>
        </p:nvSpPr>
        <p:spPr>
          <a:xfrm>
            <a:off x="4469822" y="1170956"/>
            <a:ext cx="3326968" cy="858312"/>
          </a:xfrm>
        </p:spPr>
        <p:txBody>
          <a:bodyPr anchor="b" anchorCtr="0">
            <a:spAutoFit/>
          </a:bodyPr>
          <a:lstStyle>
            <a:lvl1pPr>
              <a:lnSpc>
                <a:spcPts val="4700"/>
              </a:lnSpc>
              <a:spcAft>
                <a:spcPts val="0"/>
              </a:spcAft>
              <a:defRPr sz="11999" b="1">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5" name="Description">
            <a:extLst>
              <a:ext uri="{FF2B5EF4-FFF2-40B4-BE49-F238E27FC236}">
                <a16:creationId xmlns:a16="http://schemas.microsoft.com/office/drawing/2014/main" id="{9CC73F33-7A85-76AA-C8BF-0E0285FDF2BB}"/>
              </a:ext>
            </a:extLst>
          </p:cNvPr>
          <p:cNvSpPr>
            <a:spLocks noGrp="1"/>
          </p:cNvSpPr>
          <p:nvPr>
            <p:ph type="body" sz="quarter" idx="26" hasCustomPrompt="1"/>
          </p:nvPr>
        </p:nvSpPr>
        <p:spPr>
          <a:xfrm>
            <a:off x="4469822" y="2156497"/>
            <a:ext cx="3326968" cy="738664"/>
          </a:xfrm>
        </p:spPr>
        <p:txBody>
          <a:bodyPr anchor="b">
            <a:spAutoFit/>
          </a:bodyPr>
          <a:lstStyle>
            <a:lvl1pPr>
              <a:lnSpc>
                <a:spcPct val="100000"/>
              </a:lnSpc>
              <a:spcAft>
                <a:spcPts val="0"/>
              </a:spcAft>
              <a:defRPr sz="16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38" name="Stat">
            <a:extLst>
              <a:ext uri="{FF2B5EF4-FFF2-40B4-BE49-F238E27FC236}">
                <a16:creationId xmlns:a16="http://schemas.microsoft.com/office/drawing/2014/main" id="{4154FE5A-B448-51DA-503C-C66E0D0E9C2F}"/>
              </a:ext>
            </a:extLst>
          </p:cNvPr>
          <p:cNvSpPr>
            <a:spLocks noGrp="1"/>
          </p:cNvSpPr>
          <p:nvPr>
            <p:ph type="body" sz="quarter" idx="29" hasCustomPrompt="1"/>
          </p:nvPr>
        </p:nvSpPr>
        <p:spPr>
          <a:xfrm>
            <a:off x="4469822" y="4356606"/>
            <a:ext cx="3326968" cy="858312"/>
          </a:xfrm>
        </p:spPr>
        <p:txBody>
          <a:bodyPr anchor="b" anchorCtr="0">
            <a:spAutoFit/>
          </a:bodyPr>
          <a:lstStyle>
            <a:lvl1pPr>
              <a:lnSpc>
                <a:spcPts val="4700"/>
              </a:lnSpc>
              <a:spcAft>
                <a:spcPts val="0"/>
              </a:spcAft>
              <a:defRPr sz="11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7" name="Description">
            <a:extLst>
              <a:ext uri="{FF2B5EF4-FFF2-40B4-BE49-F238E27FC236}">
                <a16:creationId xmlns:a16="http://schemas.microsoft.com/office/drawing/2014/main" id="{420EEB6C-61B9-E10A-BB8C-A32A1FCA6AA7}"/>
              </a:ext>
            </a:extLst>
          </p:cNvPr>
          <p:cNvSpPr>
            <a:spLocks noGrp="1"/>
          </p:cNvSpPr>
          <p:nvPr>
            <p:ph type="body" sz="quarter" idx="28" hasCustomPrompt="1"/>
          </p:nvPr>
        </p:nvSpPr>
        <p:spPr>
          <a:xfrm>
            <a:off x="4469822" y="5342147"/>
            <a:ext cx="3326968" cy="738664"/>
          </a:xfrm>
        </p:spPr>
        <p:txBody>
          <a:bodyPr anchor="b">
            <a:spAutoFit/>
          </a:bodyPr>
          <a:lstStyle>
            <a:lvl1pPr>
              <a:lnSpc>
                <a:spcPct val="100000"/>
              </a:lnSpc>
              <a:spcAft>
                <a:spcPts val="0"/>
              </a:spcAft>
              <a:defRPr sz="1600" b="0">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40" name="Stat">
            <a:extLst>
              <a:ext uri="{FF2B5EF4-FFF2-40B4-BE49-F238E27FC236}">
                <a16:creationId xmlns:a16="http://schemas.microsoft.com/office/drawing/2014/main" id="{5D50FD80-B8C0-77AF-5A14-78A5B772EF18}"/>
              </a:ext>
            </a:extLst>
          </p:cNvPr>
          <p:cNvSpPr>
            <a:spLocks noGrp="1"/>
          </p:cNvSpPr>
          <p:nvPr>
            <p:ph type="body" sz="quarter" idx="31" hasCustomPrompt="1"/>
          </p:nvPr>
        </p:nvSpPr>
        <p:spPr>
          <a:xfrm>
            <a:off x="8509482" y="1170956"/>
            <a:ext cx="3326968" cy="858312"/>
          </a:xfrm>
        </p:spPr>
        <p:txBody>
          <a:bodyPr anchor="b" anchorCtr="0">
            <a:spAutoFit/>
          </a:bodyPr>
          <a:lstStyle>
            <a:lvl1pPr>
              <a:lnSpc>
                <a:spcPts val="4700"/>
              </a:lnSpc>
              <a:spcAft>
                <a:spcPts val="0"/>
              </a:spcAft>
              <a:defRPr sz="11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9" name="Description">
            <a:extLst>
              <a:ext uri="{FF2B5EF4-FFF2-40B4-BE49-F238E27FC236}">
                <a16:creationId xmlns:a16="http://schemas.microsoft.com/office/drawing/2014/main" id="{1B983C11-C11D-836A-6CEF-660E42214A8F}"/>
              </a:ext>
            </a:extLst>
          </p:cNvPr>
          <p:cNvSpPr>
            <a:spLocks noGrp="1"/>
          </p:cNvSpPr>
          <p:nvPr>
            <p:ph type="body" sz="quarter" idx="30" hasCustomPrompt="1"/>
          </p:nvPr>
        </p:nvSpPr>
        <p:spPr>
          <a:xfrm>
            <a:off x="8509482" y="2156497"/>
            <a:ext cx="3326968" cy="738664"/>
          </a:xfrm>
        </p:spPr>
        <p:txBody>
          <a:bodyPr anchor="b">
            <a:spAutoFit/>
          </a:bodyPr>
          <a:lstStyle>
            <a:lvl1pPr>
              <a:lnSpc>
                <a:spcPct val="100000"/>
              </a:lnSpc>
              <a:spcAft>
                <a:spcPts val="0"/>
              </a:spcAft>
              <a:defRPr sz="1600" b="0">
                <a:solidFill>
                  <a:srgbClr val="010035"/>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Tree>
    <p:extLst>
      <p:ext uri="{BB962C8B-B14F-4D97-AF65-F5344CB8AC3E}">
        <p14:creationId xmlns:p14="http://schemas.microsoft.com/office/powerpoint/2010/main" val="1190713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title | Four Stats">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9E7C971-C7A0-9E55-EB1D-6300855A1970}"/>
              </a:ext>
            </a:extLst>
          </p:cNvPr>
          <p:cNvSpPr/>
          <p:nvPr userDrawn="1"/>
        </p:nvSpPr>
        <p:spPr>
          <a:xfrm>
            <a:off x="1" y="1612901"/>
            <a:ext cx="12192000" cy="475840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05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4" name="Text">
            <a:extLst>
              <a:ext uri="{FF2B5EF4-FFF2-40B4-BE49-F238E27FC236}">
                <a16:creationId xmlns:a16="http://schemas.microsoft.com/office/drawing/2014/main" id="{50A40591-1874-F1C2-6427-AAC43D9F9ABF}"/>
              </a:ext>
            </a:extLst>
          </p:cNvPr>
          <p:cNvSpPr>
            <a:spLocks noGrp="1"/>
          </p:cNvSpPr>
          <p:nvPr>
            <p:ph type="body" sz="quarter" idx="24" hasCustomPrompt="1"/>
          </p:nvPr>
        </p:nvSpPr>
        <p:spPr>
          <a:xfrm>
            <a:off x="673011"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9" name="Text">
            <a:extLst>
              <a:ext uri="{FF2B5EF4-FFF2-40B4-BE49-F238E27FC236}">
                <a16:creationId xmlns:a16="http://schemas.microsoft.com/office/drawing/2014/main" id="{BA77562B-1A0F-4B2B-2EB6-27628475E6B7}"/>
              </a:ext>
            </a:extLst>
          </p:cNvPr>
          <p:cNvSpPr>
            <a:spLocks noGrp="1"/>
          </p:cNvSpPr>
          <p:nvPr>
            <p:ph type="body" sz="quarter" idx="26" hasCustomPrompt="1"/>
          </p:nvPr>
        </p:nvSpPr>
        <p:spPr>
          <a:xfrm>
            <a:off x="3556225"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13" name="Text">
            <a:extLst>
              <a:ext uri="{FF2B5EF4-FFF2-40B4-BE49-F238E27FC236}">
                <a16:creationId xmlns:a16="http://schemas.microsoft.com/office/drawing/2014/main" id="{9A3EA4AC-093F-2BCA-B9F6-6883B89FE417}"/>
              </a:ext>
            </a:extLst>
          </p:cNvPr>
          <p:cNvSpPr>
            <a:spLocks noGrp="1"/>
          </p:cNvSpPr>
          <p:nvPr>
            <p:ph type="body" sz="quarter" idx="28" hasCustomPrompt="1"/>
          </p:nvPr>
        </p:nvSpPr>
        <p:spPr>
          <a:xfrm>
            <a:off x="6439440"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16" name="Text">
            <a:extLst>
              <a:ext uri="{FF2B5EF4-FFF2-40B4-BE49-F238E27FC236}">
                <a16:creationId xmlns:a16="http://schemas.microsoft.com/office/drawing/2014/main" id="{7ADB9A93-4311-A270-5A20-7625C994656E}"/>
              </a:ext>
            </a:extLst>
          </p:cNvPr>
          <p:cNvSpPr>
            <a:spLocks noGrp="1"/>
          </p:cNvSpPr>
          <p:nvPr>
            <p:ph type="body" sz="quarter" idx="30" hasCustomPrompt="1"/>
          </p:nvPr>
        </p:nvSpPr>
        <p:spPr>
          <a:xfrm>
            <a:off x="9322653"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Tree>
    <p:extLst>
      <p:ext uri="{BB962C8B-B14F-4D97-AF65-F5344CB8AC3E}">
        <p14:creationId xmlns:p14="http://schemas.microsoft.com/office/powerpoint/2010/main" val="88779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title | Timelin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9E7C971-C7A0-9E55-EB1D-6300855A1970}"/>
              </a:ext>
            </a:extLst>
          </p:cNvPr>
          <p:cNvSpPr/>
          <p:nvPr userDrawn="1"/>
        </p:nvSpPr>
        <p:spPr>
          <a:xfrm>
            <a:off x="1" y="1612901"/>
            <a:ext cx="12192000" cy="475840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05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Tree>
    <p:extLst>
      <p:ext uri="{BB962C8B-B14F-4D97-AF65-F5344CB8AC3E}">
        <p14:creationId xmlns:p14="http://schemas.microsoft.com/office/powerpoint/2010/main" val="2676132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Stat + Photo">
    <p:bg>
      <p:bgPr>
        <a:solidFill>
          <a:schemeClr val="bg2"/>
        </a:solidFill>
        <a:effectLst/>
      </p:bgPr>
    </p:bg>
    <p:spTree>
      <p:nvGrpSpPr>
        <p:cNvPr id="1" name=""/>
        <p:cNvGrpSpPr/>
        <p:nvPr/>
      </p:nvGrpSpPr>
      <p:grpSpPr>
        <a:xfrm>
          <a:off x="0" y="0"/>
          <a:ext cx="0" cy="0"/>
          <a:chOff x="0" y="0"/>
          <a:chExt cx="0" cy="0"/>
        </a:xfrm>
      </p:grpSpPr>
      <p:sp>
        <p:nvSpPr>
          <p:cNvPr id="4" name="Stat">
            <a:extLst>
              <a:ext uri="{FF2B5EF4-FFF2-40B4-BE49-F238E27FC236}">
                <a16:creationId xmlns:a16="http://schemas.microsoft.com/office/drawing/2014/main" id="{B9B404DE-07E6-12CC-A29D-DF6B70AAB7CB}"/>
              </a:ext>
            </a:extLst>
          </p:cNvPr>
          <p:cNvSpPr>
            <a:spLocks noGrp="1"/>
          </p:cNvSpPr>
          <p:nvPr>
            <p:ph type="body" sz="quarter" idx="25" hasCustomPrompt="1"/>
          </p:nvPr>
        </p:nvSpPr>
        <p:spPr>
          <a:xfrm>
            <a:off x="622220" y="1359995"/>
            <a:ext cx="3974583" cy="790601"/>
          </a:xfrm>
        </p:spPr>
        <p:txBody>
          <a:bodyPr anchor="ctr">
            <a:spAutoFit/>
          </a:bodyPr>
          <a:lstStyle>
            <a:lvl1pPr>
              <a:lnSpc>
                <a:spcPts val="4700"/>
              </a:lnSpc>
              <a:spcAft>
                <a:spcPts val="0"/>
              </a:spcAft>
              <a:defRPr sz="9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2" name="Text Placeholder">
            <a:extLst>
              <a:ext uri="{FF2B5EF4-FFF2-40B4-BE49-F238E27FC236}">
                <a16:creationId xmlns:a16="http://schemas.microsoft.com/office/drawing/2014/main" id="{74B6EC36-2CF9-CC33-E0D4-D5446266F6B0}"/>
              </a:ext>
            </a:extLst>
          </p:cNvPr>
          <p:cNvSpPr>
            <a:spLocks noGrp="1"/>
          </p:cNvSpPr>
          <p:nvPr>
            <p:ph type="body" sz="quarter" idx="24" hasCustomPrompt="1"/>
          </p:nvPr>
        </p:nvSpPr>
        <p:spPr>
          <a:xfrm>
            <a:off x="622220" y="2616999"/>
            <a:ext cx="3974583" cy="492443"/>
          </a:xfrm>
        </p:spPr>
        <p:txBody>
          <a:bodyPr anchor="b">
            <a:spAutoFit/>
          </a:bodyPr>
          <a:lstStyle>
            <a:lvl1pPr>
              <a:lnSpc>
                <a:spcPct val="100000"/>
              </a:lnSpc>
              <a:spcAft>
                <a:spcPts val="0"/>
              </a:spcAft>
              <a:defRPr sz="16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25" name="Stat">
            <a:extLst>
              <a:ext uri="{FF2B5EF4-FFF2-40B4-BE49-F238E27FC236}">
                <a16:creationId xmlns:a16="http://schemas.microsoft.com/office/drawing/2014/main" id="{BAF64AFF-1E9F-72DE-8176-6D56AB8E9E57}"/>
              </a:ext>
            </a:extLst>
          </p:cNvPr>
          <p:cNvSpPr>
            <a:spLocks noGrp="1"/>
          </p:cNvSpPr>
          <p:nvPr>
            <p:ph type="body" sz="quarter" idx="27" hasCustomPrompt="1"/>
          </p:nvPr>
        </p:nvSpPr>
        <p:spPr>
          <a:xfrm>
            <a:off x="622220" y="4324421"/>
            <a:ext cx="3974583" cy="790601"/>
          </a:xfrm>
        </p:spPr>
        <p:txBody>
          <a:bodyPr anchor="ctr">
            <a:spAutoFit/>
          </a:bodyPr>
          <a:lstStyle>
            <a:lvl1pPr>
              <a:lnSpc>
                <a:spcPts val="4700"/>
              </a:lnSpc>
              <a:spcAft>
                <a:spcPts val="0"/>
              </a:spcAft>
              <a:defRPr sz="9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24" name="Text Placeholder">
            <a:extLst>
              <a:ext uri="{FF2B5EF4-FFF2-40B4-BE49-F238E27FC236}">
                <a16:creationId xmlns:a16="http://schemas.microsoft.com/office/drawing/2014/main" id="{0F8E38B4-B625-8A0E-1974-48A69D857CD1}"/>
              </a:ext>
            </a:extLst>
          </p:cNvPr>
          <p:cNvSpPr>
            <a:spLocks noGrp="1"/>
          </p:cNvSpPr>
          <p:nvPr>
            <p:ph type="body" sz="quarter" idx="26" hasCustomPrompt="1"/>
          </p:nvPr>
        </p:nvSpPr>
        <p:spPr>
          <a:xfrm>
            <a:off x="622220" y="5581425"/>
            <a:ext cx="3974583" cy="492443"/>
          </a:xfrm>
        </p:spPr>
        <p:txBody>
          <a:bodyPr anchor="b">
            <a:spAutoFit/>
          </a:bodyPr>
          <a:lstStyle>
            <a:lvl1pPr>
              <a:lnSpc>
                <a:spcPct val="100000"/>
              </a:lnSpc>
              <a:spcAft>
                <a:spcPts val="0"/>
              </a:spcAft>
              <a:defRPr sz="16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12" name="Background">
            <a:extLst>
              <a:ext uri="{FF2B5EF4-FFF2-40B4-BE49-F238E27FC236}">
                <a16:creationId xmlns:a16="http://schemas.microsoft.com/office/drawing/2014/main" id="{62335E16-5586-BB87-1B8E-FDB4B0C41500}"/>
              </a:ext>
              <a:ext uri="{C183D7F6-B498-43B3-948B-1728B52AA6E4}">
                <adec:decorative xmlns:adec="http://schemas.microsoft.com/office/drawing/2017/decorative" val="1"/>
              </a:ext>
            </a:extLst>
          </p:cNvPr>
          <p:cNvSpPr/>
          <p:nvPr userDrawn="1"/>
        </p:nvSpPr>
        <p:spPr>
          <a:xfrm>
            <a:off x="9534644" y="-11150"/>
            <a:ext cx="2657356" cy="686915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3" name="Image">
            <a:extLst>
              <a:ext uri="{FF2B5EF4-FFF2-40B4-BE49-F238E27FC236}">
                <a16:creationId xmlns:a16="http://schemas.microsoft.com/office/drawing/2014/main" id="{9A2CEFE5-9F02-AF6A-0ECB-761887F03179}"/>
              </a:ext>
              <a:ext uri="{C183D7F6-B498-43B3-948B-1728B52AA6E4}">
                <adec:decorative xmlns:adec="http://schemas.microsoft.com/office/drawing/2017/decorative" val="1"/>
              </a:ext>
            </a:extLst>
          </p:cNvPr>
          <p:cNvSpPr>
            <a:spLocks noGrp="1"/>
          </p:cNvSpPr>
          <p:nvPr>
            <p:ph type="pic" sz="quarter" idx="21" hasCustomPrompt="1"/>
          </p:nvPr>
        </p:nvSpPr>
        <p:spPr>
          <a:xfrm>
            <a:off x="6891352" y="800100"/>
            <a:ext cx="5300648" cy="5257800"/>
          </a:xfrm>
          <a:noFill/>
          <a:ln>
            <a:noFill/>
          </a:ln>
        </p:spPr>
        <p:txBody>
          <a:bodyPr anchor="ctr"/>
          <a:lstStyle>
            <a:lvl1pPr algn="ctr">
              <a:defRPr sz="1600">
                <a:solidFill>
                  <a:schemeClr val="tx1"/>
                </a:solidFill>
              </a:defRPr>
            </a:lvl1pPr>
          </a:lstStyle>
          <a:p>
            <a:r>
              <a:rPr lang="en-US" dirty="0"/>
              <a:t> </a:t>
            </a:r>
          </a:p>
        </p:txBody>
      </p:sp>
      <p:sp>
        <p:nvSpPr>
          <p:cNvPr id="14" name="Number">
            <a:extLst>
              <a:ext uri="{FF2B5EF4-FFF2-40B4-BE49-F238E27FC236}">
                <a16:creationId xmlns:a16="http://schemas.microsoft.com/office/drawing/2014/main" id="{C7097618-2DF1-5107-459A-8AAC26B67C5C}"/>
              </a:ext>
              <a:ext uri="{C183D7F6-B498-43B3-948B-1728B52AA6E4}">
                <adec:decorative xmlns:adec="http://schemas.microsoft.com/office/drawing/2017/decorative" val="1"/>
              </a:ext>
            </a:extLst>
          </p:cNvPr>
          <p:cNvSpPr txBox="1">
            <a:spLocks/>
          </p:cNvSpPr>
          <p:nvPr userDrawn="1"/>
        </p:nvSpPr>
        <p:spPr>
          <a:xfrm>
            <a:off x="10658212"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7" name="Copyright">
            <a:extLst>
              <a:ext uri="{FF2B5EF4-FFF2-40B4-BE49-F238E27FC236}">
                <a16:creationId xmlns:a16="http://schemas.microsoft.com/office/drawing/2014/main" id="{DD960BE7-E171-8620-60B9-B3DAFC5B9304}"/>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8" name="footer">
            <a:extLst>
              <a:ext uri="{FF2B5EF4-FFF2-40B4-BE49-F238E27FC236}">
                <a16:creationId xmlns:a16="http://schemas.microsoft.com/office/drawing/2014/main" id="{06790553-7B88-C557-DC71-36EA70C477B1}"/>
              </a:ext>
              <a:ext uri="{C183D7F6-B498-43B3-948B-1728B52AA6E4}">
                <adec:decorative xmlns:adec="http://schemas.microsoft.com/office/drawing/2017/decorative" val="1"/>
              </a:ext>
            </a:extLst>
          </p:cNvPr>
          <p:cNvSpPr txBox="1">
            <a:spLocks/>
          </p:cNvSpPr>
          <p:nvPr userDrawn="1"/>
        </p:nvSpPr>
        <p:spPr>
          <a:xfrm>
            <a:off x="2537222" y="6554385"/>
            <a:ext cx="3386558" cy="123111"/>
          </a:xfrm>
          <a:prstGeom prst="rect">
            <a:avLst/>
          </a:prstGeom>
        </p:spPr>
        <p:txBody>
          <a:bodyPr vert="horz" wrap="square" lIns="0" tIns="0" rIns="0" bIns="0" rtlCol="0" anchor="ctr">
            <a:spAutoFit/>
          </a:bodyPr>
          <a:lstStyle>
            <a:defPPr>
              <a:defRPr lang="en-US"/>
            </a:defPPr>
            <a:lvl1pPr marL="0" algn="l"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r"/>
            <a:r>
              <a:rPr lang="en-US" sz="800" dirty="0">
                <a:solidFill>
                  <a:srgbClr val="010035"/>
                </a:solidFill>
              </a:rPr>
              <a:t>This footer is for global security classifications.</a:t>
            </a:r>
          </a:p>
        </p:txBody>
      </p:sp>
      <p:sp>
        <p:nvSpPr>
          <p:cNvPr id="15" name="ADP ">
            <a:extLst>
              <a:ext uri="{FF2B5EF4-FFF2-40B4-BE49-F238E27FC236}">
                <a16:creationId xmlns:a16="http://schemas.microsoft.com/office/drawing/2014/main" id="{A5CE846C-8733-1AEA-31AD-E639EA89A409}"/>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065412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ed Title | One colum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CA706FC-354B-1CE0-5712-11E1B0D1110A}"/>
              </a:ext>
              <a:ext uri="{C183D7F6-B498-43B3-948B-1728B52AA6E4}">
                <adec:decorative xmlns:adec="http://schemas.microsoft.com/office/drawing/2017/decorative" val="1"/>
              </a:ext>
            </a:extLst>
          </p:cNvPr>
          <p:cNvSpPr/>
          <p:nvPr userDrawn="1"/>
        </p:nvSpPr>
        <p:spPr>
          <a:xfrm>
            <a:off x="1" y="1"/>
            <a:ext cx="12192000" cy="10921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010035"/>
              </a:solidFill>
              <a:effectLst/>
              <a:uLnTx/>
              <a:uFillTx/>
              <a:latin typeface="Taub Sans"/>
              <a:cs typeface="Helvetica"/>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458431"/>
            <a:ext cx="11453110"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106613"/>
            <a:ext cx="9225094" cy="3878262"/>
          </a:xfrm>
        </p:spPr>
        <p:txBody>
          <a:bodyPr/>
          <a:lstStyle>
            <a:lvl1pPr>
              <a:defRPr sz="1800">
                <a:solidFill>
                  <a:schemeClr val="tx1"/>
                </a:solidFill>
                <a:latin typeface="Taub Sans Text" pitchFamily="2" charset="77"/>
                <a:ea typeface="Taub Sans Text" pitchFamily="2" charset="77"/>
              </a:defRPr>
            </a:lvl1pPr>
            <a:lvl2pPr>
              <a:defRPr sz="1800">
                <a:solidFill>
                  <a:schemeClr val="tx1"/>
                </a:solidFill>
                <a:latin typeface="Taub Sans Text" pitchFamily="2" charset="77"/>
                <a:ea typeface="Taub Sans Text" pitchFamily="2" charset="77"/>
              </a:defRPr>
            </a:lvl2pPr>
            <a:lvl3pPr>
              <a:defRPr sz="1800">
                <a:solidFill>
                  <a:schemeClr val="tx1"/>
                </a:solidFill>
                <a:latin typeface="Taub Sans Text" pitchFamily="2" charset="77"/>
                <a:ea typeface="Taub Sans Text" pitchFamily="2" charset="77"/>
              </a:defRPr>
            </a:lvl3pPr>
            <a:lvl4pPr>
              <a:defRPr sz="1800">
                <a:solidFill>
                  <a:schemeClr val="tx1"/>
                </a:solidFill>
                <a:latin typeface="Taub Sans Text" pitchFamily="2" charset="77"/>
                <a:ea typeface="Taub Sans Text" pitchFamily="2" charset="77"/>
              </a:defRPr>
            </a:lvl4pPr>
            <a:lvl5pPr>
              <a:defRPr sz="20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285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tat + Photo">
    <p:bg>
      <p:bgPr>
        <a:solidFill>
          <a:schemeClr val="bg2"/>
        </a:solidFill>
        <a:effectLst/>
      </p:bgPr>
    </p:bg>
    <p:spTree>
      <p:nvGrpSpPr>
        <p:cNvPr id="1" name=""/>
        <p:cNvGrpSpPr/>
        <p:nvPr/>
      </p:nvGrpSpPr>
      <p:grpSpPr>
        <a:xfrm>
          <a:off x="0" y="0"/>
          <a:ext cx="0" cy="0"/>
          <a:chOff x="0" y="0"/>
          <a:chExt cx="0" cy="0"/>
        </a:xfrm>
      </p:grpSpPr>
      <p:sp>
        <p:nvSpPr>
          <p:cNvPr id="4" name="Stat">
            <a:extLst>
              <a:ext uri="{FF2B5EF4-FFF2-40B4-BE49-F238E27FC236}">
                <a16:creationId xmlns:a16="http://schemas.microsoft.com/office/drawing/2014/main" id="{B9B404DE-07E6-12CC-A29D-DF6B70AAB7CB}"/>
              </a:ext>
            </a:extLst>
          </p:cNvPr>
          <p:cNvSpPr>
            <a:spLocks noGrp="1"/>
          </p:cNvSpPr>
          <p:nvPr>
            <p:ph type="body" sz="quarter" idx="25" hasCustomPrompt="1"/>
          </p:nvPr>
        </p:nvSpPr>
        <p:spPr>
          <a:xfrm>
            <a:off x="355553" y="2682991"/>
            <a:ext cx="3974583" cy="858312"/>
          </a:xfrm>
        </p:spPr>
        <p:txBody>
          <a:bodyPr anchor="ctr">
            <a:spAutoFit/>
          </a:bodyPr>
          <a:lstStyle>
            <a:lvl1pPr>
              <a:lnSpc>
                <a:spcPts val="4700"/>
              </a:lnSpc>
              <a:spcAft>
                <a:spcPts val="0"/>
              </a:spcAft>
              <a:defRPr sz="11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2" name="Text Placeholder">
            <a:extLst>
              <a:ext uri="{FF2B5EF4-FFF2-40B4-BE49-F238E27FC236}">
                <a16:creationId xmlns:a16="http://schemas.microsoft.com/office/drawing/2014/main" id="{74B6EC36-2CF9-CC33-E0D4-D5446266F6B0}"/>
              </a:ext>
            </a:extLst>
          </p:cNvPr>
          <p:cNvSpPr>
            <a:spLocks noGrp="1"/>
          </p:cNvSpPr>
          <p:nvPr>
            <p:ph type="body" sz="quarter" idx="24" hasCustomPrompt="1"/>
          </p:nvPr>
        </p:nvSpPr>
        <p:spPr>
          <a:xfrm>
            <a:off x="355553" y="3635296"/>
            <a:ext cx="3974583" cy="830997"/>
          </a:xfrm>
        </p:spPr>
        <p:txBody>
          <a:bodyPr anchor="b">
            <a:spAutoFit/>
          </a:bodyPr>
          <a:lstStyle>
            <a:lvl1pPr>
              <a:lnSpc>
                <a:spcPct val="100000"/>
              </a:lnSpc>
              <a:spcAft>
                <a:spcPts val="0"/>
              </a:spcAft>
              <a:defRPr sz="18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7" name="Copyright">
            <a:extLst>
              <a:ext uri="{FF2B5EF4-FFF2-40B4-BE49-F238E27FC236}">
                <a16:creationId xmlns:a16="http://schemas.microsoft.com/office/drawing/2014/main" id="{DD960BE7-E171-8620-60B9-B3DAFC5B9304}"/>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12" name="Background">
            <a:extLst>
              <a:ext uri="{FF2B5EF4-FFF2-40B4-BE49-F238E27FC236}">
                <a16:creationId xmlns:a16="http://schemas.microsoft.com/office/drawing/2014/main" id="{62335E16-5586-BB87-1B8E-FDB4B0C41500}"/>
              </a:ext>
              <a:ext uri="{C183D7F6-B498-43B3-948B-1728B52AA6E4}">
                <adec:decorative xmlns:adec="http://schemas.microsoft.com/office/drawing/2017/decorative" val="1"/>
              </a:ext>
            </a:extLst>
          </p:cNvPr>
          <p:cNvSpPr/>
          <p:nvPr userDrawn="1"/>
        </p:nvSpPr>
        <p:spPr>
          <a:xfrm>
            <a:off x="9534644" y="-11150"/>
            <a:ext cx="2657356" cy="686915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3" name="Image">
            <a:extLst>
              <a:ext uri="{FF2B5EF4-FFF2-40B4-BE49-F238E27FC236}">
                <a16:creationId xmlns:a16="http://schemas.microsoft.com/office/drawing/2014/main" id="{9A2CEFE5-9F02-AF6A-0ECB-761887F03179}"/>
              </a:ext>
              <a:ext uri="{C183D7F6-B498-43B3-948B-1728B52AA6E4}">
                <adec:decorative xmlns:adec="http://schemas.microsoft.com/office/drawing/2017/decorative" val="1"/>
              </a:ext>
            </a:extLst>
          </p:cNvPr>
          <p:cNvSpPr>
            <a:spLocks noGrp="1"/>
          </p:cNvSpPr>
          <p:nvPr>
            <p:ph type="pic" sz="quarter" idx="21" hasCustomPrompt="1"/>
          </p:nvPr>
        </p:nvSpPr>
        <p:spPr>
          <a:xfrm>
            <a:off x="6891352" y="800100"/>
            <a:ext cx="5300648" cy="5257800"/>
          </a:xfrm>
          <a:noFill/>
          <a:ln>
            <a:noFill/>
          </a:ln>
        </p:spPr>
        <p:txBody>
          <a:bodyPr anchor="ctr"/>
          <a:lstStyle>
            <a:lvl1pPr algn="ctr">
              <a:defRPr sz="1600">
                <a:solidFill>
                  <a:schemeClr val="tx1"/>
                </a:solidFill>
              </a:defRPr>
            </a:lvl1pPr>
          </a:lstStyle>
          <a:p>
            <a:r>
              <a:rPr lang="en-US" dirty="0"/>
              <a:t> </a:t>
            </a:r>
          </a:p>
        </p:txBody>
      </p:sp>
      <p:sp>
        <p:nvSpPr>
          <p:cNvPr id="14" name="Number">
            <a:extLst>
              <a:ext uri="{FF2B5EF4-FFF2-40B4-BE49-F238E27FC236}">
                <a16:creationId xmlns:a16="http://schemas.microsoft.com/office/drawing/2014/main" id="{C7097618-2DF1-5107-459A-8AAC26B67C5C}"/>
              </a:ext>
              <a:ext uri="{C183D7F6-B498-43B3-948B-1728B52AA6E4}">
                <adec:decorative xmlns:adec="http://schemas.microsoft.com/office/drawing/2017/decorative" val="1"/>
              </a:ext>
            </a:extLst>
          </p:cNvPr>
          <p:cNvSpPr txBox="1">
            <a:spLocks/>
          </p:cNvSpPr>
          <p:nvPr userDrawn="1"/>
        </p:nvSpPr>
        <p:spPr>
          <a:xfrm>
            <a:off x="10658212"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15" name="ADP ">
            <a:extLst>
              <a:ext uri="{FF2B5EF4-FFF2-40B4-BE49-F238E27FC236}">
                <a16:creationId xmlns:a16="http://schemas.microsoft.com/office/drawing/2014/main" id="{A5CE846C-8733-1AEA-31AD-E639EA89A409}"/>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72026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ed Title | Subtitle">
    <p:bg>
      <p:bgPr>
        <a:solidFill>
          <a:schemeClr val="bg1"/>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7DB111BC-AE64-2C3D-C226-286896D8B8ED}"/>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bg1"/>
                </a:solidFill>
                <a:latin typeface="Taub Sans Text" pitchFamily="2" charset="77"/>
                <a:ea typeface="Taub Sans Text" pitchFamily="2" charset="77"/>
              </a:defRPr>
            </a:lvl1pPr>
            <a:lvl4pPr>
              <a:defRPr/>
            </a:lvl4pPr>
          </a:lstStyle>
          <a:p>
            <a:pPr lvl="0"/>
            <a:r>
              <a:rPr lang="en-US" dirty="0"/>
              <a:t>Subtitle in sentence case, 20-pt</a:t>
            </a:r>
          </a:p>
        </p:txBody>
      </p:sp>
    </p:spTree>
    <p:extLst>
      <p:ext uri="{BB962C8B-B14F-4D97-AF65-F5344CB8AC3E}">
        <p14:creationId xmlns:p14="http://schemas.microsoft.com/office/powerpoint/2010/main" val="2196061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Red Title | Speakers x 3">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2AFCFFF0-814A-3653-18D4-ADA0F4C3C042}"/>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9" name="Slide title">
            <a:extLst>
              <a:ext uri="{FF2B5EF4-FFF2-40B4-BE49-F238E27FC236}">
                <a16:creationId xmlns:a16="http://schemas.microsoft.com/office/drawing/2014/main" id="{BCDEB932-9E5F-70C7-318F-53FA7FF3928E}"/>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MEET THE TEAM</a:t>
            </a:r>
            <a:endParaRPr lang="es-AR" dirty="0"/>
          </a:p>
        </p:txBody>
      </p:sp>
      <p:sp>
        <p:nvSpPr>
          <p:cNvPr id="6" name="Text Placeholder">
            <a:extLst>
              <a:ext uri="{FF2B5EF4-FFF2-40B4-BE49-F238E27FC236}">
                <a16:creationId xmlns:a16="http://schemas.microsoft.com/office/drawing/2014/main" id="{7D32B2A8-1572-C702-0350-13A7196157F8}"/>
              </a:ext>
            </a:extLst>
          </p:cNvPr>
          <p:cNvSpPr>
            <a:spLocks noGrp="1"/>
          </p:cNvSpPr>
          <p:nvPr>
            <p:ph type="body" sz="quarter" idx="21" hasCustomPrompt="1"/>
          </p:nvPr>
        </p:nvSpPr>
        <p:spPr>
          <a:xfrm>
            <a:off x="922218" y="2167199"/>
            <a:ext cx="2736494" cy="215444"/>
          </a:xfrm>
        </p:spPr>
        <p:txBody>
          <a:bodyPr>
            <a:noAutofit/>
          </a:bodyPr>
          <a:lstStyle>
            <a:lvl1pPr algn="ctr">
              <a:spcAft>
                <a:spcPts val="0"/>
              </a:spcAft>
              <a:defRPr b="1" cap="all" baseline="0">
                <a:solidFill>
                  <a:schemeClr val="tx2"/>
                </a:solidFill>
              </a:defRPr>
            </a:lvl1pPr>
            <a:lvl2pPr marL="0" indent="0" algn="ctr">
              <a:spcAft>
                <a:spcPts val="0"/>
              </a:spcAft>
              <a:buNone/>
              <a:defRPr b="1">
                <a:solidFill>
                  <a:schemeClr val="tx1"/>
                </a:solidFill>
              </a:defRPr>
            </a:lvl2pPr>
          </a:lstStyle>
          <a:p>
            <a:pPr lvl="0"/>
            <a:r>
              <a:rPr lang="en-US" dirty="0"/>
              <a:t>NAME SURNAME</a:t>
            </a:r>
          </a:p>
        </p:txBody>
      </p:sp>
      <p:sp>
        <p:nvSpPr>
          <p:cNvPr id="13" name="Text Placeholder 12">
            <a:extLst>
              <a:ext uri="{FF2B5EF4-FFF2-40B4-BE49-F238E27FC236}">
                <a16:creationId xmlns:a16="http://schemas.microsoft.com/office/drawing/2014/main" id="{05DCCC7D-6A07-69F7-EE18-950B1E22D54A}"/>
              </a:ext>
            </a:extLst>
          </p:cNvPr>
          <p:cNvSpPr>
            <a:spLocks noGrp="1"/>
          </p:cNvSpPr>
          <p:nvPr>
            <p:ph type="body" sz="quarter" idx="27" hasCustomPrompt="1"/>
          </p:nvPr>
        </p:nvSpPr>
        <p:spPr>
          <a:xfrm>
            <a:off x="922218" y="2382643"/>
            <a:ext cx="2736494" cy="215444"/>
          </a:xfrm>
        </p:spPr>
        <p:txBody>
          <a:bodyPr>
            <a:noAutofit/>
          </a:bodyPr>
          <a:lstStyle>
            <a:lvl1pPr algn="ctr">
              <a:defRPr b="1" i="0">
                <a:solidFill>
                  <a:schemeClr val="tx1"/>
                </a:solidFill>
                <a:latin typeface="Taub Sans" pitchFamily="2" charset="77"/>
                <a:ea typeface="Taub Sans" pitchFamily="2" charset="77"/>
              </a:defRPr>
            </a:lvl1pPr>
          </a:lstStyle>
          <a:p>
            <a:pPr lvl="0"/>
            <a:r>
              <a:rPr lang="en-US" dirty="0"/>
              <a:t>Title</a:t>
            </a:r>
          </a:p>
        </p:txBody>
      </p:sp>
      <p:sp>
        <p:nvSpPr>
          <p:cNvPr id="19" name="Image placeholder">
            <a:extLst>
              <a:ext uri="{FF2B5EF4-FFF2-40B4-BE49-F238E27FC236}">
                <a16:creationId xmlns:a16="http://schemas.microsoft.com/office/drawing/2014/main" id="{04201A46-9167-7238-ABC6-631EBC53C1D0}"/>
              </a:ext>
              <a:ext uri="{C183D7F6-B498-43B3-948B-1728B52AA6E4}">
                <adec:decorative xmlns:adec="http://schemas.microsoft.com/office/drawing/2017/decorative" val="1"/>
              </a:ext>
            </a:extLst>
          </p:cNvPr>
          <p:cNvSpPr>
            <a:spLocks noGrp="1"/>
          </p:cNvSpPr>
          <p:nvPr>
            <p:ph type="pic" sz="quarter" idx="16" hasCustomPrompt="1"/>
          </p:nvPr>
        </p:nvSpPr>
        <p:spPr>
          <a:xfrm>
            <a:off x="921868" y="2883609"/>
            <a:ext cx="2737063" cy="2858052"/>
          </a:xfrm>
        </p:spPr>
        <p:txBody>
          <a:bodyPr anchor="ctr"/>
          <a:lstStyle>
            <a:lvl1pPr algn="ctr">
              <a:defRPr>
                <a:solidFill>
                  <a:schemeClr val="tx1"/>
                </a:solidFill>
              </a:defRPr>
            </a:lvl1pPr>
          </a:lstStyle>
          <a:p>
            <a:r>
              <a:rPr lang="es-AR" dirty="0"/>
              <a:t> </a:t>
            </a:r>
          </a:p>
        </p:txBody>
      </p:sp>
      <p:sp>
        <p:nvSpPr>
          <p:cNvPr id="7" name="Text Placeholder">
            <a:extLst>
              <a:ext uri="{FF2B5EF4-FFF2-40B4-BE49-F238E27FC236}">
                <a16:creationId xmlns:a16="http://schemas.microsoft.com/office/drawing/2014/main" id="{E7FD9A34-7A88-ACB5-0057-26781FCF3F41}"/>
              </a:ext>
            </a:extLst>
          </p:cNvPr>
          <p:cNvSpPr>
            <a:spLocks noGrp="1"/>
          </p:cNvSpPr>
          <p:nvPr>
            <p:ph type="body" sz="quarter" idx="22" hasCustomPrompt="1"/>
          </p:nvPr>
        </p:nvSpPr>
        <p:spPr>
          <a:xfrm>
            <a:off x="4725095" y="2167199"/>
            <a:ext cx="2736494" cy="215444"/>
          </a:xfrm>
        </p:spPr>
        <p:txBody>
          <a:bodyPr>
            <a:noAutofit/>
          </a:bodyPr>
          <a:lstStyle>
            <a:lvl1pPr algn="ctr">
              <a:spcAft>
                <a:spcPts val="0"/>
              </a:spcAft>
              <a:defRPr lang="en-US" sz="1400" b="1" kern="1200" cap="all" baseline="0" dirty="0">
                <a:solidFill>
                  <a:schemeClr val="tx2"/>
                </a:solidFill>
                <a:latin typeface="Taub Sans Text" pitchFamily="2" charset="77"/>
                <a:ea typeface="Taub Sans Text" pitchFamily="2" charset="77"/>
                <a:cs typeface="+mn-cs"/>
              </a:defRPr>
            </a:lvl1pPr>
            <a:lvl2pPr marL="0" indent="0" algn="ctr">
              <a:spcAft>
                <a:spcPts val="0"/>
              </a:spcAft>
              <a:buNone/>
              <a:defRPr b="1">
                <a:solidFill>
                  <a:schemeClr val="tx1"/>
                </a:solidFill>
              </a:defRPr>
            </a:lvl2pPr>
          </a:lstStyle>
          <a:p>
            <a:pPr marL="0" lvl="0" indent="0" algn="ctr" defTabSz="914263" rtl="0" eaLnBrk="1" latinLnBrk="0" hangingPunct="1">
              <a:lnSpc>
                <a:spcPct val="100000"/>
              </a:lnSpc>
              <a:spcBef>
                <a:spcPts val="0"/>
              </a:spcBef>
              <a:spcAft>
                <a:spcPts val="0"/>
              </a:spcAft>
              <a:buFont typeface="Arial" panose="020B0604020202020204" pitchFamily="34" charset="0"/>
              <a:buNone/>
            </a:pPr>
            <a:r>
              <a:rPr lang="en-US" dirty="0"/>
              <a:t>NAME SURNAME</a:t>
            </a:r>
          </a:p>
        </p:txBody>
      </p:sp>
      <p:sp>
        <p:nvSpPr>
          <p:cNvPr id="14" name="Text Placeholder 12">
            <a:extLst>
              <a:ext uri="{FF2B5EF4-FFF2-40B4-BE49-F238E27FC236}">
                <a16:creationId xmlns:a16="http://schemas.microsoft.com/office/drawing/2014/main" id="{2D8CDEB7-6AD9-7A85-46E1-567EA6812D12}"/>
              </a:ext>
            </a:extLst>
          </p:cNvPr>
          <p:cNvSpPr>
            <a:spLocks noGrp="1"/>
          </p:cNvSpPr>
          <p:nvPr>
            <p:ph type="body" sz="quarter" idx="28" hasCustomPrompt="1"/>
          </p:nvPr>
        </p:nvSpPr>
        <p:spPr>
          <a:xfrm>
            <a:off x="4726959" y="2382643"/>
            <a:ext cx="2736494" cy="215444"/>
          </a:xfrm>
        </p:spPr>
        <p:txBody>
          <a:bodyPr>
            <a:noAutofit/>
          </a:bodyPr>
          <a:lstStyle>
            <a:lvl1pPr algn="ctr">
              <a:defRPr b="1" i="0">
                <a:solidFill>
                  <a:schemeClr val="tx1"/>
                </a:solidFill>
                <a:latin typeface="Taub Sans" pitchFamily="2" charset="77"/>
                <a:ea typeface="Taub Sans" pitchFamily="2" charset="77"/>
              </a:defRPr>
            </a:lvl1pPr>
          </a:lstStyle>
          <a:p>
            <a:pPr lvl="0"/>
            <a:r>
              <a:rPr lang="en-US" dirty="0"/>
              <a:t>Title</a:t>
            </a:r>
          </a:p>
        </p:txBody>
      </p:sp>
      <p:sp>
        <p:nvSpPr>
          <p:cNvPr id="4" name="Image placeholder">
            <a:extLst>
              <a:ext uri="{FF2B5EF4-FFF2-40B4-BE49-F238E27FC236}">
                <a16:creationId xmlns:a16="http://schemas.microsoft.com/office/drawing/2014/main" id="{5075A5E1-2FA9-F142-AE0F-771E73417197}"/>
              </a:ext>
              <a:ext uri="{C183D7F6-B498-43B3-948B-1728B52AA6E4}">
                <adec:decorative xmlns:adec="http://schemas.microsoft.com/office/drawing/2017/decorative" val="1"/>
              </a:ext>
            </a:extLst>
          </p:cNvPr>
          <p:cNvSpPr>
            <a:spLocks noGrp="1"/>
          </p:cNvSpPr>
          <p:nvPr>
            <p:ph type="pic" sz="quarter" idx="17" hasCustomPrompt="1"/>
          </p:nvPr>
        </p:nvSpPr>
        <p:spPr>
          <a:xfrm>
            <a:off x="4727469" y="2883609"/>
            <a:ext cx="2737063" cy="2858052"/>
          </a:xfrm>
        </p:spPr>
        <p:txBody>
          <a:bodyPr anchor="ctr"/>
          <a:lstStyle>
            <a:lvl1pPr algn="ctr">
              <a:defRPr>
                <a:solidFill>
                  <a:schemeClr val="tx1"/>
                </a:solidFill>
              </a:defRPr>
            </a:lvl1pPr>
          </a:lstStyle>
          <a:p>
            <a:r>
              <a:rPr lang="es-AR" dirty="0"/>
              <a:t> </a:t>
            </a:r>
          </a:p>
        </p:txBody>
      </p:sp>
      <p:sp>
        <p:nvSpPr>
          <p:cNvPr id="8" name="Text Placeholder">
            <a:extLst>
              <a:ext uri="{FF2B5EF4-FFF2-40B4-BE49-F238E27FC236}">
                <a16:creationId xmlns:a16="http://schemas.microsoft.com/office/drawing/2014/main" id="{7B0E572E-FFFA-D166-E205-CFC993C71D19}"/>
              </a:ext>
            </a:extLst>
          </p:cNvPr>
          <p:cNvSpPr>
            <a:spLocks noGrp="1"/>
          </p:cNvSpPr>
          <p:nvPr>
            <p:ph type="body" sz="quarter" idx="23" hasCustomPrompt="1"/>
          </p:nvPr>
        </p:nvSpPr>
        <p:spPr>
          <a:xfrm>
            <a:off x="8527974" y="2167199"/>
            <a:ext cx="2736494" cy="215444"/>
          </a:xfrm>
        </p:spPr>
        <p:txBody>
          <a:bodyPr>
            <a:noAutofit/>
          </a:bodyPr>
          <a:lstStyle>
            <a:lvl1pPr algn="ctr">
              <a:spcAft>
                <a:spcPts val="0"/>
              </a:spcAft>
              <a:defRPr lang="en-US" sz="1400" b="1" kern="1200" cap="all" baseline="0" dirty="0">
                <a:solidFill>
                  <a:schemeClr val="tx2"/>
                </a:solidFill>
                <a:latin typeface="Taub Sans Text" pitchFamily="2" charset="77"/>
                <a:ea typeface="Taub Sans Text" pitchFamily="2" charset="77"/>
                <a:cs typeface="+mn-cs"/>
              </a:defRPr>
            </a:lvl1pPr>
            <a:lvl2pPr marL="0" indent="0" algn="ctr">
              <a:spcAft>
                <a:spcPts val="0"/>
              </a:spcAft>
              <a:buNone/>
              <a:defRPr b="1">
                <a:solidFill>
                  <a:schemeClr val="tx1"/>
                </a:solidFill>
              </a:defRPr>
            </a:lvl2pPr>
          </a:lstStyle>
          <a:p>
            <a:pPr marL="0" lvl="0" indent="0" algn="ctr" defTabSz="914263" rtl="0" eaLnBrk="1" latinLnBrk="0" hangingPunct="1">
              <a:lnSpc>
                <a:spcPct val="100000"/>
              </a:lnSpc>
              <a:spcBef>
                <a:spcPts val="0"/>
              </a:spcBef>
              <a:spcAft>
                <a:spcPts val="0"/>
              </a:spcAft>
              <a:buFont typeface="Arial" panose="020B0604020202020204" pitchFamily="34" charset="0"/>
              <a:buNone/>
            </a:pPr>
            <a:r>
              <a:rPr lang="en-US" dirty="0"/>
              <a:t>NAME SURNAME</a:t>
            </a:r>
          </a:p>
        </p:txBody>
      </p:sp>
      <p:sp>
        <p:nvSpPr>
          <p:cNvPr id="5" name="Image placeholder">
            <a:extLst>
              <a:ext uri="{FF2B5EF4-FFF2-40B4-BE49-F238E27FC236}">
                <a16:creationId xmlns:a16="http://schemas.microsoft.com/office/drawing/2014/main" id="{1D8276A9-B57F-0B70-E42F-9D42E17558AB}"/>
              </a:ext>
              <a:ext uri="{C183D7F6-B498-43B3-948B-1728B52AA6E4}">
                <adec:decorative xmlns:adec="http://schemas.microsoft.com/office/drawing/2017/decorative" val="1"/>
              </a:ext>
            </a:extLst>
          </p:cNvPr>
          <p:cNvSpPr>
            <a:spLocks noGrp="1"/>
          </p:cNvSpPr>
          <p:nvPr>
            <p:ph type="pic" sz="quarter" idx="18" hasCustomPrompt="1"/>
          </p:nvPr>
        </p:nvSpPr>
        <p:spPr>
          <a:xfrm>
            <a:off x="8533069" y="2883609"/>
            <a:ext cx="2737063" cy="2858052"/>
          </a:xfrm>
        </p:spPr>
        <p:txBody>
          <a:bodyPr anchor="ctr"/>
          <a:lstStyle>
            <a:lvl1pPr algn="ctr">
              <a:defRPr>
                <a:solidFill>
                  <a:schemeClr val="tx1"/>
                </a:solidFill>
              </a:defRPr>
            </a:lvl1pPr>
          </a:lstStyle>
          <a:p>
            <a:r>
              <a:rPr lang="es-AR" dirty="0"/>
              <a:t> </a:t>
            </a:r>
          </a:p>
        </p:txBody>
      </p:sp>
      <p:sp>
        <p:nvSpPr>
          <p:cNvPr id="15" name="Text Placeholder 12">
            <a:extLst>
              <a:ext uri="{FF2B5EF4-FFF2-40B4-BE49-F238E27FC236}">
                <a16:creationId xmlns:a16="http://schemas.microsoft.com/office/drawing/2014/main" id="{0D8C1669-DBE3-E99D-7C3E-2C295A9E8631}"/>
              </a:ext>
            </a:extLst>
          </p:cNvPr>
          <p:cNvSpPr>
            <a:spLocks noGrp="1"/>
          </p:cNvSpPr>
          <p:nvPr>
            <p:ph type="body" sz="quarter" idx="29" hasCustomPrompt="1"/>
          </p:nvPr>
        </p:nvSpPr>
        <p:spPr>
          <a:xfrm>
            <a:off x="8533068" y="2382643"/>
            <a:ext cx="2736494" cy="215444"/>
          </a:xfrm>
        </p:spPr>
        <p:txBody>
          <a:bodyPr>
            <a:noAutofit/>
          </a:bodyPr>
          <a:lstStyle>
            <a:lvl1pPr algn="ctr">
              <a:defRPr b="1" i="0">
                <a:solidFill>
                  <a:schemeClr val="tx1"/>
                </a:solidFill>
                <a:latin typeface="Taub Sans" pitchFamily="2" charset="77"/>
                <a:ea typeface="Taub Sans" pitchFamily="2" charset="77"/>
              </a:defRPr>
            </a:lvl1pPr>
          </a:lstStyle>
          <a:p>
            <a:pPr lvl="0"/>
            <a:r>
              <a:rPr lang="en-US" dirty="0"/>
              <a:t>Title</a:t>
            </a:r>
          </a:p>
        </p:txBody>
      </p:sp>
    </p:spTree>
    <p:extLst>
      <p:ext uri="{BB962C8B-B14F-4D97-AF65-F5344CB8AC3E}">
        <p14:creationId xmlns:p14="http://schemas.microsoft.com/office/powerpoint/2010/main" val="33634713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D Logo Red">
    <p:bg>
      <p:bgPr>
        <a:solidFill>
          <a:schemeClr val="tx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839113"/>
            <a:ext cx="6589255" cy="1378981"/>
          </a:xfrm>
          <a:prstGeom prst="rect">
            <a:avLst/>
          </a:prstGeom>
        </p:spPr>
        <p:txBody>
          <a:bodyPr/>
          <a:lstStyle>
            <a:lvl1pPr>
              <a:lnSpc>
                <a:spcPct val="90000"/>
              </a:lnSpc>
              <a:spcAft>
                <a:spcPts val="6399"/>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3953246"/>
            <a:ext cx="6589255" cy="397422"/>
          </a:xfrm>
          <a:prstGeom prst="rect">
            <a:avLst/>
          </a:prstGeom>
        </p:spPr>
        <p:txBody>
          <a:bodyPr/>
          <a:lstStyle>
            <a:lvl1pPr>
              <a:defRPr sz="2400">
                <a:solidFill>
                  <a:schemeClr val="bg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589255" cy="295974"/>
          </a:xfrm>
          <a:prstGeom prst="rect">
            <a:avLst/>
          </a:prstGeom>
        </p:spPr>
        <p:txBody>
          <a:bodyPr/>
          <a:lstStyle>
            <a:lvl1pPr>
              <a:defRPr sz="1800">
                <a:solidFill>
                  <a:schemeClr val="bg1"/>
                </a:solidFill>
                <a:latin typeface="Taub Sans Text" pitchFamily="2" charset="77"/>
                <a:ea typeface="Taub Sans Text" pitchFamily="2" charset="77"/>
              </a:defRPr>
            </a:lvl1pPr>
          </a:lstStyle>
          <a:p>
            <a:r>
              <a:rPr lang="en-US" dirty="0"/>
              <a:t>Date | Location</a:t>
            </a:r>
          </a:p>
        </p:txBody>
      </p:sp>
      <p:sp>
        <p:nvSpPr>
          <p:cNvPr id="4" name="Copyright">
            <a:extLst>
              <a:ext uri="{FF2B5EF4-FFF2-40B4-BE49-F238E27FC236}">
                <a16:creationId xmlns:a16="http://schemas.microsoft.com/office/drawing/2014/main" id="{385C31EE-A9E9-0285-C151-E181F6E82ED6}"/>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dirty="0">
                <a:solidFill>
                  <a:schemeClr val="bg1"/>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8805443" y="0"/>
            <a:ext cx="3386558" cy="6858000"/>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pic>
        <p:nvPicPr>
          <p:cNvPr id="13" name="ADP logo">
            <a:extLst>
              <a:ext uri="{FF2B5EF4-FFF2-40B4-BE49-F238E27FC236}">
                <a16:creationId xmlns:a16="http://schemas.microsoft.com/office/drawing/2014/main" id="{B2ED89C9-63BC-F670-7BAF-B2CCB26F09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36269" y="5029200"/>
            <a:ext cx="1940106" cy="1351322"/>
          </a:xfrm>
          <a:prstGeom prst="rect">
            <a:avLst/>
          </a:prstGeom>
        </p:spPr>
      </p:pic>
    </p:spTree>
    <p:extLst>
      <p:ext uri="{BB962C8B-B14F-4D97-AF65-F5344CB8AC3E}">
        <p14:creationId xmlns:p14="http://schemas.microsoft.com/office/powerpoint/2010/main" val="56597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D Logo White">
    <p:bg>
      <p:bgPr>
        <a:solidFill>
          <a:schemeClr val="bg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839113"/>
            <a:ext cx="6562396" cy="1378981"/>
          </a:xfrm>
          <a:prstGeom prst="rect">
            <a:avLst/>
          </a:prstGeom>
        </p:spPr>
        <p:txBody>
          <a:bodyPr/>
          <a:lstStyle>
            <a:lvl1pPr>
              <a:lnSpc>
                <a:spcPct val="90000"/>
              </a:lnSpc>
              <a:spcAft>
                <a:spcPts val="6399"/>
              </a:spcAft>
              <a:defRPr sz="4800" b="1" cap="all" baseline="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3953246"/>
            <a:ext cx="6562396" cy="397422"/>
          </a:xfrm>
          <a:prstGeom prst="rect">
            <a:avLst/>
          </a:prstGeom>
        </p:spPr>
        <p:txBody>
          <a:bodyPr/>
          <a:lstStyle>
            <a:lvl1pPr>
              <a:defRPr sz="2400">
                <a:solidFill>
                  <a:schemeClr val="tx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562396" cy="295974"/>
          </a:xfrm>
          <a:prstGeom prst="rect">
            <a:avLst/>
          </a:prstGeom>
        </p:spPr>
        <p:txBody>
          <a:bodyPr/>
          <a:lstStyle>
            <a:lvl1pPr>
              <a:defRPr sz="1800">
                <a:solidFill>
                  <a:schemeClr val="tx1"/>
                </a:solidFill>
                <a:latin typeface="Taub Sans Text" pitchFamily="2" charset="77"/>
                <a:ea typeface="Taub Sans Text" pitchFamily="2" charset="77"/>
              </a:defRPr>
            </a:lvl1pPr>
          </a:lstStyle>
          <a:p>
            <a:r>
              <a:rPr lang="en-US" dirty="0"/>
              <a:t>Date | Location</a:t>
            </a:r>
          </a:p>
        </p:txBody>
      </p:sp>
      <p:sp>
        <p:nvSpPr>
          <p:cNvPr id="4" name="Copyright">
            <a:extLst>
              <a:ext uri="{FF2B5EF4-FFF2-40B4-BE49-F238E27FC236}">
                <a16:creationId xmlns:a16="http://schemas.microsoft.com/office/drawing/2014/main" id="{385C31EE-A9E9-0285-C151-E181F6E82ED6}"/>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8805443" y="0"/>
            <a:ext cx="3386558" cy="6858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pic>
        <p:nvPicPr>
          <p:cNvPr id="13" name="ADP logo">
            <a:extLst>
              <a:ext uri="{FF2B5EF4-FFF2-40B4-BE49-F238E27FC236}">
                <a16:creationId xmlns:a16="http://schemas.microsoft.com/office/drawing/2014/main" id="{B2ED89C9-63BC-F670-7BAF-B2CCB26F09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36269" y="5029200"/>
            <a:ext cx="1940106" cy="1351322"/>
          </a:xfrm>
          <a:prstGeom prst="rect">
            <a:avLst/>
          </a:prstGeom>
        </p:spPr>
      </p:pic>
    </p:spTree>
    <p:extLst>
      <p:ext uri="{BB962C8B-B14F-4D97-AF65-F5344CB8AC3E}">
        <p14:creationId xmlns:p14="http://schemas.microsoft.com/office/powerpoint/2010/main" val="317993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hoto A">
    <p:bg>
      <p:bgPr>
        <a:solidFill>
          <a:srgbClr val="F2F3F3"/>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698C67BF-7318-D25D-D6E5-9A0420CF4C41}"/>
              </a:ext>
            </a:extLst>
          </p:cNvPr>
          <p:cNvSpPr>
            <a:spLocks noGrp="1"/>
          </p:cNvSpPr>
          <p:nvPr>
            <p:ph type="title" hasCustomPrompt="1"/>
          </p:nvPr>
        </p:nvSpPr>
        <p:spPr>
          <a:xfrm>
            <a:off x="369049" y="361171"/>
            <a:ext cx="2667267" cy="817753"/>
          </a:xfrm>
          <a:noFill/>
        </p:spPr>
        <p:txBody>
          <a:bodyPr wrap="none">
            <a:noAutofit/>
          </a:bodyPr>
          <a:lstStyle>
            <a:lvl1pPr>
              <a:defRPr sz="4800" b="1" i="0">
                <a:solidFill>
                  <a:schemeClr val="tx1"/>
                </a:solidFill>
                <a:latin typeface="Taub Sans" pitchFamily="2" charset="77"/>
                <a:ea typeface="Taub Sans" pitchFamily="2" charset="77"/>
              </a:defRPr>
            </a:lvl1pPr>
          </a:lstStyle>
          <a:p>
            <a:r>
              <a:rPr lang="en-US" dirty="0"/>
              <a:t>AGENDA</a:t>
            </a:r>
          </a:p>
        </p:txBody>
      </p:sp>
      <p:sp>
        <p:nvSpPr>
          <p:cNvPr id="4" name="Copyright">
            <a:extLst>
              <a:ext uri="{FF2B5EF4-FFF2-40B4-BE49-F238E27FC236}">
                <a16:creationId xmlns:a16="http://schemas.microsoft.com/office/drawing/2014/main" id="{265F6924-A180-9381-1315-C9613F5176BB}"/>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7" name="Image placeholder">
            <a:extLst>
              <a:ext uri="{FF2B5EF4-FFF2-40B4-BE49-F238E27FC236}">
                <a16:creationId xmlns:a16="http://schemas.microsoft.com/office/drawing/2014/main" id="{81DEE3DB-C513-70AF-EAC8-E0DD897DE999}"/>
              </a:ext>
              <a:ext uri="{C183D7F6-B498-43B3-948B-1728B52AA6E4}">
                <adec:decorative xmlns:adec="http://schemas.microsoft.com/office/drawing/2017/decorative" val="1"/>
              </a:ext>
            </a:extLst>
          </p:cNvPr>
          <p:cNvSpPr>
            <a:spLocks noGrp="1"/>
          </p:cNvSpPr>
          <p:nvPr>
            <p:ph type="pic" sz="quarter" idx="28"/>
          </p:nvPr>
        </p:nvSpPr>
        <p:spPr>
          <a:xfrm>
            <a:off x="7584036" y="-1"/>
            <a:ext cx="4607965" cy="6857999"/>
          </a:xfrm>
          <a:prstGeom prst="rect">
            <a:avLst/>
          </a:prstGeom>
        </p:spPr>
        <p:txBody>
          <a:bodyPr anchor="ctr"/>
          <a:lstStyle>
            <a:lvl1pPr algn="ctr">
              <a:defRPr>
                <a:solidFill>
                  <a:schemeClr val="tx1"/>
                </a:solidFill>
                <a:latin typeface="Taub Sans Text" pitchFamily="2" charset="77"/>
                <a:ea typeface="Taub Sans Text" pitchFamily="2" charset="77"/>
              </a:defRPr>
            </a:lvl1pPr>
          </a:lstStyle>
          <a:p>
            <a:endParaRPr lang="es-AR" dirty="0"/>
          </a:p>
        </p:txBody>
      </p:sp>
      <p:sp>
        <p:nvSpPr>
          <p:cNvPr id="3" name="Numbers">
            <a:extLst>
              <a:ext uri="{FF2B5EF4-FFF2-40B4-BE49-F238E27FC236}">
                <a16:creationId xmlns:a16="http://schemas.microsoft.com/office/drawing/2014/main" id="{0F9F8931-89FC-D2C9-D0D4-5FEE44BEABD2}"/>
              </a:ext>
              <a:ext uri="{C183D7F6-B498-43B3-948B-1728B52AA6E4}">
                <adec:decorative xmlns:adec="http://schemas.microsoft.com/office/drawing/2017/decorative" val="1"/>
              </a:ext>
            </a:extLst>
          </p:cNvPr>
          <p:cNvSpPr>
            <a:spLocks noGrp="1"/>
          </p:cNvSpPr>
          <p:nvPr>
            <p:ph type="body" sz="quarter" idx="29" hasCustomPrompt="1"/>
          </p:nvPr>
        </p:nvSpPr>
        <p:spPr>
          <a:xfrm>
            <a:off x="369049" y="176799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01</a:t>
            </a:r>
          </a:p>
        </p:txBody>
      </p:sp>
      <p:sp>
        <p:nvSpPr>
          <p:cNvPr id="5" name="Theme list">
            <a:extLst>
              <a:ext uri="{FF2B5EF4-FFF2-40B4-BE49-F238E27FC236}">
                <a16:creationId xmlns:a16="http://schemas.microsoft.com/office/drawing/2014/main" id="{6028AD51-F8E9-F034-BE98-BAF7153D4B0C}"/>
              </a:ext>
            </a:extLst>
          </p:cNvPr>
          <p:cNvSpPr>
            <a:spLocks noGrp="1"/>
          </p:cNvSpPr>
          <p:nvPr>
            <p:ph type="body" sz="quarter" idx="30" hasCustomPrompt="1"/>
          </p:nvPr>
        </p:nvSpPr>
        <p:spPr>
          <a:xfrm>
            <a:off x="1272042" y="2114136"/>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1</a:t>
            </a:r>
          </a:p>
        </p:txBody>
      </p:sp>
      <p:sp>
        <p:nvSpPr>
          <p:cNvPr id="11" name="Numbers">
            <a:extLst>
              <a:ext uri="{FF2B5EF4-FFF2-40B4-BE49-F238E27FC236}">
                <a16:creationId xmlns:a16="http://schemas.microsoft.com/office/drawing/2014/main" id="{8A089B20-DC81-6F74-D06E-37AAD0066D39}"/>
              </a:ext>
              <a:ext uri="{C183D7F6-B498-43B3-948B-1728B52AA6E4}">
                <adec:decorative xmlns:adec="http://schemas.microsoft.com/office/drawing/2017/decorative" val="1"/>
              </a:ext>
            </a:extLst>
          </p:cNvPr>
          <p:cNvSpPr>
            <a:spLocks noGrp="1"/>
          </p:cNvSpPr>
          <p:nvPr>
            <p:ph type="body" sz="quarter" idx="31" hasCustomPrompt="1"/>
          </p:nvPr>
        </p:nvSpPr>
        <p:spPr>
          <a:xfrm>
            <a:off x="369049" y="2575174"/>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02</a:t>
            </a:r>
          </a:p>
        </p:txBody>
      </p:sp>
      <p:sp>
        <p:nvSpPr>
          <p:cNvPr id="12" name="Numbers">
            <a:extLst>
              <a:ext uri="{FF2B5EF4-FFF2-40B4-BE49-F238E27FC236}">
                <a16:creationId xmlns:a16="http://schemas.microsoft.com/office/drawing/2014/main" id="{B2DAE467-5D1F-E980-6E1E-43BA93B4E66A}"/>
              </a:ext>
              <a:ext uri="{C183D7F6-B498-43B3-948B-1728B52AA6E4}">
                <adec:decorative xmlns:adec="http://schemas.microsoft.com/office/drawing/2017/decorative" val="1"/>
              </a:ext>
            </a:extLst>
          </p:cNvPr>
          <p:cNvSpPr>
            <a:spLocks noGrp="1"/>
          </p:cNvSpPr>
          <p:nvPr>
            <p:ph type="body" sz="quarter" idx="32" hasCustomPrompt="1"/>
          </p:nvPr>
        </p:nvSpPr>
        <p:spPr>
          <a:xfrm>
            <a:off x="369049" y="3388779"/>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03</a:t>
            </a:r>
          </a:p>
        </p:txBody>
      </p:sp>
      <p:sp>
        <p:nvSpPr>
          <p:cNvPr id="13" name="Numbers">
            <a:extLst>
              <a:ext uri="{FF2B5EF4-FFF2-40B4-BE49-F238E27FC236}">
                <a16:creationId xmlns:a16="http://schemas.microsoft.com/office/drawing/2014/main" id="{0057D47B-973E-76DC-B2E8-9A36E0BDF0AB}"/>
              </a:ext>
              <a:ext uri="{C183D7F6-B498-43B3-948B-1728B52AA6E4}">
                <adec:decorative xmlns:adec="http://schemas.microsoft.com/office/drawing/2017/decorative" val="1"/>
              </a:ext>
            </a:extLst>
          </p:cNvPr>
          <p:cNvSpPr>
            <a:spLocks noGrp="1"/>
          </p:cNvSpPr>
          <p:nvPr>
            <p:ph type="body" sz="quarter" idx="33" hasCustomPrompt="1"/>
          </p:nvPr>
        </p:nvSpPr>
        <p:spPr>
          <a:xfrm>
            <a:off x="369049" y="4178325"/>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04</a:t>
            </a:r>
          </a:p>
        </p:txBody>
      </p:sp>
      <p:sp>
        <p:nvSpPr>
          <p:cNvPr id="14" name="Numbers">
            <a:extLst>
              <a:ext uri="{FF2B5EF4-FFF2-40B4-BE49-F238E27FC236}">
                <a16:creationId xmlns:a16="http://schemas.microsoft.com/office/drawing/2014/main" id="{04EC5BD3-9563-8CB9-36FB-2E01965C7168}"/>
              </a:ext>
              <a:ext uri="{C183D7F6-B498-43B3-948B-1728B52AA6E4}">
                <adec:decorative xmlns:adec="http://schemas.microsoft.com/office/drawing/2017/decorative" val="1"/>
              </a:ext>
            </a:extLst>
          </p:cNvPr>
          <p:cNvSpPr>
            <a:spLocks noGrp="1"/>
          </p:cNvSpPr>
          <p:nvPr>
            <p:ph type="body" sz="quarter" idx="34" hasCustomPrompt="1"/>
          </p:nvPr>
        </p:nvSpPr>
        <p:spPr>
          <a:xfrm>
            <a:off x="369049" y="498963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05</a:t>
            </a:r>
          </a:p>
        </p:txBody>
      </p:sp>
      <p:sp>
        <p:nvSpPr>
          <p:cNvPr id="15" name="Theme list">
            <a:extLst>
              <a:ext uri="{FF2B5EF4-FFF2-40B4-BE49-F238E27FC236}">
                <a16:creationId xmlns:a16="http://schemas.microsoft.com/office/drawing/2014/main" id="{4126DE2D-BB5B-CD93-D887-A91F24267F44}"/>
              </a:ext>
            </a:extLst>
          </p:cNvPr>
          <p:cNvSpPr>
            <a:spLocks noGrp="1"/>
          </p:cNvSpPr>
          <p:nvPr>
            <p:ph type="body" sz="quarter" idx="35" hasCustomPrompt="1"/>
          </p:nvPr>
        </p:nvSpPr>
        <p:spPr>
          <a:xfrm>
            <a:off x="1272042" y="2932982"/>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2</a:t>
            </a:r>
          </a:p>
        </p:txBody>
      </p:sp>
      <p:sp>
        <p:nvSpPr>
          <p:cNvPr id="16" name="Theme list">
            <a:extLst>
              <a:ext uri="{FF2B5EF4-FFF2-40B4-BE49-F238E27FC236}">
                <a16:creationId xmlns:a16="http://schemas.microsoft.com/office/drawing/2014/main" id="{49AD94E0-C8B3-465E-0065-E95F159B53CF}"/>
              </a:ext>
            </a:extLst>
          </p:cNvPr>
          <p:cNvSpPr>
            <a:spLocks noGrp="1"/>
          </p:cNvSpPr>
          <p:nvPr>
            <p:ph type="body" sz="quarter" idx="36" hasCustomPrompt="1"/>
          </p:nvPr>
        </p:nvSpPr>
        <p:spPr>
          <a:xfrm>
            <a:off x="1272042" y="3747879"/>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3</a:t>
            </a:r>
          </a:p>
        </p:txBody>
      </p:sp>
      <p:sp>
        <p:nvSpPr>
          <p:cNvPr id="17" name="Theme list">
            <a:extLst>
              <a:ext uri="{FF2B5EF4-FFF2-40B4-BE49-F238E27FC236}">
                <a16:creationId xmlns:a16="http://schemas.microsoft.com/office/drawing/2014/main" id="{AE3D4010-9505-80F8-5116-E9613031E419}"/>
              </a:ext>
            </a:extLst>
          </p:cNvPr>
          <p:cNvSpPr>
            <a:spLocks noGrp="1"/>
          </p:cNvSpPr>
          <p:nvPr>
            <p:ph type="body" sz="quarter" idx="37" hasCustomPrompt="1"/>
          </p:nvPr>
        </p:nvSpPr>
        <p:spPr>
          <a:xfrm>
            <a:off x="1272042" y="4534917"/>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4</a:t>
            </a:r>
          </a:p>
        </p:txBody>
      </p:sp>
      <p:sp>
        <p:nvSpPr>
          <p:cNvPr id="18" name="Theme list">
            <a:extLst>
              <a:ext uri="{FF2B5EF4-FFF2-40B4-BE49-F238E27FC236}">
                <a16:creationId xmlns:a16="http://schemas.microsoft.com/office/drawing/2014/main" id="{AEB7D722-7667-3519-4813-0FCC0A4A2375}"/>
              </a:ext>
            </a:extLst>
          </p:cNvPr>
          <p:cNvSpPr>
            <a:spLocks noGrp="1"/>
          </p:cNvSpPr>
          <p:nvPr>
            <p:ph type="body" sz="quarter" idx="38" hasCustomPrompt="1"/>
          </p:nvPr>
        </p:nvSpPr>
        <p:spPr>
          <a:xfrm>
            <a:off x="1272042" y="5330194"/>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5</a:t>
            </a:r>
          </a:p>
        </p:txBody>
      </p:sp>
    </p:spTree>
    <p:extLst>
      <p:ext uri="{BB962C8B-B14F-4D97-AF65-F5344CB8AC3E}">
        <p14:creationId xmlns:p14="http://schemas.microsoft.com/office/powerpoint/2010/main" val="178867744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hoto B">
    <p:bg>
      <p:bgPr>
        <a:solidFill>
          <a:schemeClr val="bg2"/>
        </a:solidFill>
        <a:effectLst/>
      </p:bgPr>
    </p:bg>
    <p:spTree>
      <p:nvGrpSpPr>
        <p:cNvPr id="1" name=""/>
        <p:cNvGrpSpPr/>
        <p:nvPr/>
      </p:nvGrpSpPr>
      <p:grpSpPr>
        <a:xfrm>
          <a:off x="0" y="0"/>
          <a:ext cx="0" cy="0"/>
          <a:chOff x="0" y="0"/>
          <a:chExt cx="0" cy="0"/>
        </a:xfrm>
      </p:grpSpPr>
      <p:sp>
        <p:nvSpPr>
          <p:cNvPr id="10" name="Decorative">
            <a:extLst>
              <a:ext uri="{FF2B5EF4-FFF2-40B4-BE49-F238E27FC236}">
                <a16:creationId xmlns:a16="http://schemas.microsoft.com/office/drawing/2014/main" id="{DE04EF2E-6250-EFD9-CAFA-9E0E9F1844AB}"/>
              </a:ext>
              <a:ext uri="{C183D7F6-B498-43B3-948B-1728B52AA6E4}">
                <adec:decorative xmlns:adec="http://schemas.microsoft.com/office/drawing/2017/decorative" val="1"/>
              </a:ext>
            </a:extLst>
          </p:cNvPr>
          <p:cNvSpPr/>
          <p:nvPr userDrawn="1"/>
        </p:nvSpPr>
        <p:spPr>
          <a:xfrm>
            <a:off x="9230709" y="0"/>
            <a:ext cx="2961290" cy="6858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 name="Slide title">
            <a:extLst>
              <a:ext uri="{FF2B5EF4-FFF2-40B4-BE49-F238E27FC236}">
                <a16:creationId xmlns:a16="http://schemas.microsoft.com/office/drawing/2014/main" id="{698C67BF-7318-D25D-D6E5-9A0420CF4C41}"/>
              </a:ext>
            </a:extLst>
          </p:cNvPr>
          <p:cNvSpPr>
            <a:spLocks noGrp="1"/>
          </p:cNvSpPr>
          <p:nvPr>
            <p:ph type="title" hasCustomPrompt="1"/>
          </p:nvPr>
        </p:nvSpPr>
        <p:spPr>
          <a:xfrm>
            <a:off x="369049" y="361171"/>
            <a:ext cx="2667267" cy="817753"/>
          </a:xfrm>
          <a:noFill/>
        </p:spPr>
        <p:txBody>
          <a:bodyPr wrap="none">
            <a:noAutofit/>
          </a:bodyPr>
          <a:lstStyle>
            <a:lvl1pPr>
              <a:defRPr sz="4800" b="1" i="0">
                <a:solidFill>
                  <a:schemeClr val="tx1"/>
                </a:solidFill>
                <a:latin typeface="Taub Sans" pitchFamily="2" charset="77"/>
                <a:ea typeface="Taub Sans" pitchFamily="2" charset="77"/>
              </a:defRPr>
            </a:lvl1pPr>
          </a:lstStyle>
          <a:p>
            <a:r>
              <a:rPr lang="en-US" dirty="0"/>
              <a:t>AGENDA</a:t>
            </a:r>
          </a:p>
        </p:txBody>
      </p:sp>
      <p:sp>
        <p:nvSpPr>
          <p:cNvPr id="4" name="Image placeholder">
            <a:extLst>
              <a:ext uri="{FF2B5EF4-FFF2-40B4-BE49-F238E27FC236}">
                <a16:creationId xmlns:a16="http://schemas.microsoft.com/office/drawing/2014/main" id="{86FCC00C-CDEE-0B82-2B10-CDB523D29663}"/>
              </a:ext>
              <a:ext uri="{C183D7F6-B498-43B3-948B-1728B52AA6E4}">
                <adec:decorative xmlns:adec="http://schemas.microsoft.com/office/drawing/2017/decorative" val="1"/>
              </a:ext>
            </a:extLst>
          </p:cNvPr>
          <p:cNvSpPr>
            <a:spLocks noGrp="1"/>
          </p:cNvSpPr>
          <p:nvPr>
            <p:ph type="pic" sz="quarter" idx="28" hasCustomPrompt="1"/>
          </p:nvPr>
        </p:nvSpPr>
        <p:spPr>
          <a:xfrm>
            <a:off x="6704535" y="1266924"/>
            <a:ext cx="5487465" cy="4324152"/>
          </a:xfrm>
          <a:prstGeom prst="rect">
            <a:avLst/>
          </a:prstGeom>
        </p:spPr>
        <p:txBody>
          <a:bodyPr anchor="ctr"/>
          <a:lstStyle>
            <a:lvl1pPr algn="ctr">
              <a:defRPr>
                <a:solidFill>
                  <a:schemeClr val="tx1"/>
                </a:solidFill>
                <a:latin typeface="Taub Sans Text" pitchFamily="2" charset="77"/>
                <a:ea typeface="Taub Sans Text" pitchFamily="2" charset="77"/>
              </a:defRPr>
            </a:lvl1pPr>
          </a:lstStyle>
          <a:p>
            <a:r>
              <a:rPr lang="es-AR" dirty="0"/>
              <a:t> </a:t>
            </a:r>
          </a:p>
        </p:txBody>
      </p:sp>
      <p:sp>
        <p:nvSpPr>
          <p:cNvPr id="3" name="Numbers">
            <a:extLst>
              <a:ext uri="{FF2B5EF4-FFF2-40B4-BE49-F238E27FC236}">
                <a16:creationId xmlns:a16="http://schemas.microsoft.com/office/drawing/2014/main" id="{DD2736E8-70B1-9978-7A8D-43624A996C77}"/>
              </a:ext>
              <a:ext uri="{C183D7F6-B498-43B3-948B-1728B52AA6E4}">
                <adec:decorative xmlns:adec="http://schemas.microsoft.com/office/drawing/2017/decorative" val="1"/>
              </a:ext>
            </a:extLst>
          </p:cNvPr>
          <p:cNvSpPr>
            <a:spLocks noGrp="1"/>
          </p:cNvSpPr>
          <p:nvPr>
            <p:ph type="body" sz="quarter" idx="29" hasCustomPrompt="1"/>
          </p:nvPr>
        </p:nvSpPr>
        <p:spPr>
          <a:xfrm>
            <a:off x="369049" y="176799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01</a:t>
            </a:r>
          </a:p>
        </p:txBody>
      </p:sp>
      <p:sp>
        <p:nvSpPr>
          <p:cNvPr id="5" name="Theme list">
            <a:extLst>
              <a:ext uri="{FF2B5EF4-FFF2-40B4-BE49-F238E27FC236}">
                <a16:creationId xmlns:a16="http://schemas.microsoft.com/office/drawing/2014/main" id="{424A44A0-2932-6558-2FA0-E8A8A84B0121}"/>
              </a:ext>
            </a:extLst>
          </p:cNvPr>
          <p:cNvSpPr>
            <a:spLocks noGrp="1"/>
          </p:cNvSpPr>
          <p:nvPr>
            <p:ph type="body" sz="quarter" idx="30" hasCustomPrompt="1"/>
          </p:nvPr>
        </p:nvSpPr>
        <p:spPr>
          <a:xfrm>
            <a:off x="1272042" y="2114136"/>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1</a:t>
            </a:r>
          </a:p>
        </p:txBody>
      </p:sp>
      <p:sp>
        <p:nvSpPr>
          <p:cNvPr id="6" name="Numbers">
            <a:extLst>
              <a:ext uri="{FF2B5EF4-FFF2-40B4-BE49-F238E27FC236}">
                <a16:creationId xmlns:a16="http://schemas.microsoft.com/office/drawing/2014/main" id="{BFCBB273-3461-B72D-5DA1-79967666DC99}"/>
              </a:ext>
              <a:ext uri="{C183D7F6-B498-43B3-948B-1728B52AA6E4}">
                <adec:decorative xmlns:adec="http://schemas.microsoft.com/office/drawing/2017/decorative" val="1"/>
              </a:ext>
            </a:extLst>
          </p:cNvPr>
          <p:cNvSpPr>
            <a:spLocks noGrp="1"/>
          </p:cNvSpPr>
          <p:nvPr>
            <p:ph type="body" sz="quarter" idx="31" hasCustomPrompt="1"/>
          </p:nvPr>
        </p:nvSpPr>
        <p:spPr>
          <a:xfrm>
            <a:off x="369049" y="2575174"/>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02</a:t>
            </a:r>
          </a:p>
        </p:txBody>
      </p:sp>
      <p:sp>
        <p:nvSpPr>
          <p:cNvPr id="7" name="Numbers">
            <a:extLst>
              <a:ext uri="{FF2B5EF4-FFF2-40B4-BE49-F238E27FC236}">
                <a16:creationId xmlns:a16="http://schemas.microsoft.com/office/drawing/2014/main" id="{1080F511-F863-1EDD-A71B-27C5C4922B24}"/>
              </a:ext>
              <a:ext uri="{C183D7F6-B498-43B3-948B-1728B52AA6E4}">
                <adec:decorative xmlns:adec="http://schemas.microsoft.com/office/drawing/2017/decorative" val="1"/>
              </a:ext>
            </a:extLst>
          </p:cNvPr>
          <p:cNvSpPr>
            <a:spLocks noGrp="1"/>
          </p:cNvSpPr>
          <p:nvPr>
            <p:ph type="body" sz="quarter" idx="32" hasCustomPrompt="1"/>
          </p:nvPr>
        </p:nvSpPr>
        <p:spPr>
          <a:xfrm>
            <a:off x="369049" y="3388779"/>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03</a:t>
            </a:r>
          </a:p>
        </p:txBody>
      </p:sp>
      <p:sp>
        <p:nvSpPr>
          <p:cNvPr id="11" name="Numbers">
            <a:extLst>
              <a:ext uri="{FF2B5EF4-FFF2-40B4-BE49-F238E27FC236}">
                <a16:creationId xmlns:a16="http://schemas.microsoft.com/office/drawing/2014/main" id="{85270BA0-CDBA-C8C0-D75A-C2D3455E407F}"/>
              </a:ext>
              <a:ext uri="{C183D7F6-B498-43B3-948B-1728B52AA6E4}">
                <adec:decorative xmlns:adec="http://schemas.microsoft.com/office/drawing/2017/decorative" val="1"/>
              </a:ext>
            </a:extLst>
          </p:cNvPr>
          <p:cNvSpPr>
            <a:spLocks noGrp="1"/>
          </p:cNvSpPr>
          <p:nvPr>
            <p:ph type="body" sz="quarter" idx="33" hasCustomPrompt="1"/>
          </p:nvPr>
        </p:nvSpPr>
        <p:spPr>
          <a:xfrm>
            <a:off x="369049" y="4178325"/>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04</a:t>
            </a:r>
          </a:p>
        </p:txBody>
      </p:sp>
      <p:sp>
        <p:nvSpPr>
          <p:cNvPr id="12" name="Numbers">
            <a:extLst>
              <a:ext uri="{FF2B5EF4-FFF2-40B4-BE49-F238E27FC236}">
                <a16:creationId xmlns:a16="http://schemas.microsoft.com/office/drawing/2014/main" id="{5287606C-3160-9E0B-3961-B914A84D2192}"/>
              </a:ext>
              <a:ext uri="{C183D7F6-B498-43B3-948B-1728B52AA6E4}">
                <adec:decorative xmlns:adec="http://schemas.microsoft.com/office/drawing/2017/decorative" val="1"/>
              </a:ext>
            </a:extLst>
          </p:cNvPr>
          <p:cNvSpPr>
            <a:spLocks noGrp="1"/>
          </p:cNvSpPr>
          <p:nvPr>
            <p:ph type="body" sz="quarter" idx="34" hasCustomPrompt="1"/>
          </p:nvPr>
        </p:nvSpPr>
        <p:spPr>
          <a:xfrm>
            <a:off x="369049" y="498963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05</a:t>
            </a:r>
          </a:p>
        </p:txBody>
      </p:sp>
      <p:sp>
        <p:nvSpPr>
          <p:cNvPr id="13" name="Theme list">
            <a:extLst>
              <a:ext uri="{FF2B5EF4-FFF2-40B4-BE49-F238E27FC236}">
                <a16:creationId xmlns:a16="http://schemas.microsoft.com/office/drawing/2014/main" id="{422E1FD4-E6FF-AF89-D4D5-8DC47C6F4F47}"/>
              </a:ext>
            </a:extLst>
          </p:cNvPr>
          <p:cNvSpPr>
            <a:spLocks noGrp="1"/>
          </p:cNvSpPr>
          <p:nvPr>
            <p:ph type="body" sz="quarter" idx="35" hasCustomPrompt="1"/>
          </p:nvPr>
        </p:nvSpPr>
        <p:spPr>
          <a:xfrm>
            <a:off x="1272042" y="2932982"/>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2</a:t>
            </a:r>
          </a:p>
        </p:txBody>
      </p:sp>
      <p:sp>
        <p:nvSpPr>
          <p:cNvPr id="14" name="Theme list">
            <a:extLst>
              <a:ext uri="{FF2B5EF4-FFF2-40B4-BE49-F238E27FC236}">
                <a16:creationId xmlns:a16="http://schemas.microsoft.com/office/drawing/2014/main" id="{CEEC06FA-DD3D-D070-9311-744AE906FC73}"/>
              </a:ext>
            </a:extLst>
          </p:cNvPr>
          <p:cNvSpPr>
            <a:spLocks noGrp="1"/>
          </p:cNvSpPr>
          <p:nvPr>
            <p:ph type="body" sz="quarter" idx="36" hasCustomPrompt="1"/>
          </p:nvPr>
        </p:nvSpPr>
        <p:spPr>
          <a:xfrm>
            <a:off x="1272042" y="3747879"/>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3</a:t>
            </a:r>
          </a:p>
        </p:txBody>
      </p:sp>
      <p:sp>
        <p:nvSpPr>
          <p:cNvPr id="15" name="Theme list">
            <a:extLst>
              <a:ext uri="{FF2B5EF4-FFF2-40B4-BE49-F238E27FC236}">
                <a16:creationId xmlns:a16="http://schemas.microsoft.com/office/drawing/2014/main" id="{99009657-6534-C975-C904-40E5AC26AB1F}"/>
              </a:ext>
            </a:extLst>
          </p:cNvPr>
          <p:cNvSpPr>
            <a:spLocks noGrp="1"/>
          </p:cNvSpPr>
          <p:nvPr>
            <p:ph type="body" sz="quarter" idx="37" hasCustomPrompt="1"/>
          </p:nvPr>
        </p:nvSpPr>
        <p:spPr>
          <a:xfrm>
            <a:off x="1272042" y="4534917"/>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4</a:t>
            </a:r>
          </a:p>
        </p:txBody>
      </p:sp>
      <p:sp>
        <p:nvSpPr>
          <p:cNvPr id="16" name="Theme list">
            <a:extLst>
              <a:ext uri="{FF2B5EF4-FFF2-40B4-BE49-F238E27FC236}">
                <a16:creationId xmlns:a16="http://schemas.microsoft.com/office/drawing/2014/main" id="{FC250CF6-6E3F-9F0C-784C-76F4C0CA554C}"/>
              </a:ext>
            </a:extLst>
          </p:cNvPr>
          <p:cNvSpPr>
            <a:spLocks noGrp="1"/>
          </p:cNvSpPr>
          <p:nvPr>
            <p:ph type="body" sz="quarter" idx="38" hasCustomPrompt="1"/>
          </p:nvPr>
        </p:nvSpPr>
        <p:spPr>
          <a:xfrm>
            <a:off x="1272042" y="5330194"/>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5</a:t>
            </a:r>
          </a:p>
        </p:txBody>
      </p:sp>
    </p:spTree>
    <p:extLst>
      <p:ext uri="{BB962C8B-B14F-4D97-AF65-F5344CB8AC3E}">
        <p14:creationId xmlns:p14="http://schemas.microsoft.com/office/powerpoint/2010/main" val="13012893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bg2"/>
        </a:solidFill>
        <a:effectLst/>
      </p:bgPr>
    </p:bg>
    <p:spTree>
      <p:nvGrpSpPr>
        <p:cNvPr id="1" name=""/>
        <p:cNvGrpSpPr/>
        <p:nvPr/>
      </p:nvGrpSpPr>
      <p:grpSpPr>
        <a:xfrm>
          <a:off x="0" y="0"/>
          <a:ext cx="0" cy="0"/>
          <a:chOff x="0" y="0"/>
          <a:chExt cx="0" cy="0"/>
        </a:xfrm>
      </p:grpSpPr>
      <p:sp>
        <p:nvSpPr>
          <p:cNvPr id="5" name="Theme list 1">
            <a:extLst>
              <a:ext uri="{FF2B5EF4-FFF2-40B4-BE49-F238E27FC236}">
                <a16:creationId xmlns:a16="http://schemas.microsoft.com/office/drawing/2014/main" id="{6574F076-D486-D88A-1F2E-E936640F8A76}"/>
              </a:ext>
            </a:extLst>
          </p:cNvPr>
          <p:cNvSpPr>
            <a:spLocks noGrp="1"/>
          </p:cNvSpPr>
          <p:nvPr>
            <p:ph type="body" sz="quarter" idx="15" hasCustomPrompt="1"/>
          </p:nvPr>
        </p:nvSpPr>
        <p:spPr>
          <a:xfrm>
            <a:off x="1272042" y="2335939"/>
            <a:ext cx="4041230" cy="539608"/>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1</a:t>
            </a:r>
          </a:p>
        </p:txBody>
      </p:sp>
      <p:sp>
        <p:nvSpPr>
          <p:cNvPr id="6" name="Shape">
            <a:extLst>
              <a:ext uri="{FF2B5EF4-FFF2-40B4-BE49-F238E27FC236}">
                <a16:creationId xmlns:a16="http://schemas.microsoft.com/office/drawing/2014/main" id="{1CEBB381-A77C-0A05-4C57-FA8B1EE0410D}"/>
              </a:ext>
              <a:ext uri="{C183D7F6-B498-43B3-948B-1728B52AA6E4}">
                <adec:decorative xmlns:adec="http://schemas.microsoft.com/office/drawing/2017/decorative" val="1"/>
              </a:ext>
            </a:extLst>
          </p:cNvPr>
          <p:cNvSpPr/>
          <p:nvPr userDrawn="1"/>
        </p:nvSpPr>
        <p:spPr>
          <a:xfrm>
            <a:off x="10530365" y="6529892"/>
            <a:ext cx="397981" cy="328108"/>
          </a:xfrm>
          <a:prstGeom prst="rect">
            <a:avLst/>
          </a:prstGeom>
          <a:solidFill>
            <a:srgbClr val="F2F3F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
        <p:nvSpPr>
          <p:cNvPr id="7" name="Background">
            <a:extLst>
              <a:ext uri="{FF2B5EF4-FFF2-40B4-BE49-F238E27FC236}">
                <a16:creationId xmlns:a16="http://schemas.microsoft.com/office/drawing/2014/main" id="{434E7FBE-E9AD-DD35-5C3F-F8190591500D}"/>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Slide title">
            <a:extLst>
              <a:ext uri="{FF2B5EF4-FFF2-40B4-BE49-F238E27FC236}">
                <a16:creationId xmlns:a16="http://schemas.microsoft.com/office/drawing/2014/main" id="{21E4C6ED-F307-E6E5-50CB-681CE564F403}"/>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AGENDA</a:t>
            </a:r>
            <a:endParaRPr lang="es-AR" dirty="0"/>
          </a:p>
        </p:txBody>
      </p:sp>
      <p:sp>
        <p:nvSpPr>
          <p:cNvPr id="2" name="Numbers 1">
            <a:extLst>
              <a:ext uri="{FF2B5EF4-FFF2-40B4-BE49-F238E27FC236}">
                <a16:creationId xmlns:a16="http://schemas.microsoft.com/office/drawing/2014/main" id="{7C7D2BB4-883E-F276-5B95-62FDAEB76FE2}"/>
              </a:ext>
              <a:ext uri="{C183D7F6-B498-43B3-948B-1728B52AA6E4}">
                <adec:decorative xmlns:adec="http://schemas.microsoft.com/office/drawing/2017/decorative" val="1"/>
              </a:ext>
            </a:extLst>
          </p:cNvPr>
          <p:cNvSpPr>
            <a:spLocks noGrp="1"/>
          </p:cNvSpPr>
          <p:nvPr>
            <p:ph type="body" sz="quarter" idx="18" hasCustomPrompt="1"/>
          </p:nvPr>
        </p:nvSpPr>
        <p:spPr>
          <a:xfrm>
            <a:off x="365747" y="21171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01</a:t>
            </a:r>
          </a:p>
        </p:txBody>
      </p:sp>
      <p:sp>
        <p:nvSpPr>
          <p:cNvPr id="4" name="Numbers 1">
            <a:extLst>
              <a:ext uri="{FF2B5EF4-FFF2-40B4-BE49-F238E27FC236}">
                <a16:creationId xmlns:a16="http://schemas.microsoft.com/office/drawing/2014/main" id="{C6077815-EC2D-8F17-A610-EDDFE4A2A03B}"/>
              </a:ext>
              <a:ext uri="{C183D7F6-B498-43B3-948B-1728B52AA6E4}">
                <adec:decorative xmlns:adec="http://schemas.microsoft.com/office/drawing/2017/decorative" val="1"/>
              </a:ext>
            </a:extLst>
          </p:cNvPr>
          <p:cNvSpPr>
            <a:spLocks noGrp="1"/>
          </p:cNvSpPr>
          <p:nvPr>
            <p:ph type="body" sz="quarter" idx="19" hasCustomPrompt="1"/>
          </p:nvPr>
        </p:nvSpPr>
        <p:spPr>
          <a:xfrm>
            <a:off x="365747" y="3476736"/>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02</a:t>
            </a:r>
          </a:p>
        </p:txBody>
      </p:sp>
      <p:sp>
        <p:nvSpPr>
          <p:cNvPr id="9" name="Numbers 1">
            <a:extLst>
              <a:ext uri="{FF2B5EF4-FFF2-40B4-BE49-F238E27FC236}">
                <a16:creationId xmlns:a16="http://schemas.microsoft.com/office/drawing/2014/main" id="{CB177035-A149-540B-5B65-40C942BDAC73}"/>
              </a:ext>
              <a:ext uri="{C183D7F6-B498-43B3-948B-1728B52AA6E4}">
                <adec:decorative xmlns:adec="http://schemas.microsoft.com/office/drawing/2017/decorative" val="1"/>
              </a:ext>
            </a:extLst>
          </p:cNvPr>
          <p:cNvSpPr>
            <a:spLocks noGrp="1"/>
          </p:cNvSpPr>
          <p:nvPr>
            <p:ph type="body" sz="quarter" idx="20" hasCustomPrompt="1"/>
          </p:nvPr>
        </p:nvSpPr>
        <p:spPr>
          <a:xfrm>
            <a:off x="365747" y="48603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03</a:t>
            </a:r>
          </a:p>
        </p:txBody>
      </p:sp>
      <p:sp>
        <p:nvSpPr>
          <p:cNvPr id="13" name="Theme list 1">
            <a:extLst>
              <a:ext uri="{FF2B5EF4-FFF2-40B4-BE49-F238E27FC236}">
                <a16:creationId xmlns:a16="http://schemas.microsoft.com/office/drawing/2014/main" id="{29A2FF39-BF25-7C4E-C201-45ED79261510}"/>
              </a:ext>
            </a:extLst>
          </p:cNvPr>
          <p:cNvSpPr>
            <a:spLocks noGrp="1"/>
          </p:cNvSpPr>
          <p:nvPr>
            <p:ph type="body" sz="quarter" idx="22" hasCustomPrompt="1"/>
          </p:nvPr>
        </p:nvSpPr>
        <p:spPr>
          <a:xfrm>
            <a:off x="1272042" y="3705242"/>
            <a:ext cx="4041230" cy="529873"/>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2</a:t>
            </a:r>
          </a:p>
        </p:txBody>
      </p:sp>
      <p:sp>
        <p:nvSpPr>
          <p:cNvPr id="14" name="Theme list 1">
            <a:extLst>
              <a:ext uri="{FF2B5EF4-FFF2-40B4-BE49-F238E27FC236}">
                <a16:creationId xmlns:a16="http://schemas.microsoft.com/office/drawing/2014/main" id="{DCB5A8C9-D688-9CE3-9231-B37A0FD208C8}"/>
              </a:ext>
            </a:extLst>
          </p:cNvPr>
          <p:cNvSpPr>
            <a:spLocks noGrp="1"/>
          </p:cNvSpPr>
          <p:nvPr>
            <p:ph type="body" sz="quarter" idx="23" hasCustomPrompt="1"/>
          </p:nvPr>
        </p:nvSpPr>
        <p:spPr>
          <a:xfrm>
            <a:off x="1272042" y="5089417"/>
            <a:ext cx="4041230" cy="529330"/>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3</a:t>
            </a:r>
          </a:p>
        </p:txBody>
      </p:sp>
      <p:sp>
        <p:nvSpPr>
          <p:cNvPr id="15" name="Theme list 1">
            <a:extLst>
              <a:ext uri="{FF2B5EF4-FFF2-40B4-BE49-F238E27FC236}">
                <a16:creationId xmlns:a16="http://schemas.microsoft.com/office/drawing/2014/main" id="{731912E1-9F0C-24DB-8CE4-9A0B1EF22159}"/>
              </a:ext>
            </a:extLst>
          </p:cNvPr>
          <p:cNvSpPr>
            <a:spLocks noGrp="1"/>
          </p:cNvSpPr>
          <p:nvPr>
            <p:ph type="body" sz="quarter" idx="24" hasCustomPrompt="1"/>
          </p:nvPr>
        </p:nvSpPr>
        <p:spPr>
          <a:xfrm>
            <a:off x="7172202" y="2335939"/>
            <a:ext cx="4041230" cy="539608"/>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4</a:t>
            </a:r>
          </a:p>
        </p:txBody>
      </p:sp>
      <p:sp>
        <p:nvSpPr>
          <p:cNvPr id="16" name="Numbers 1">
            <a:extLst>
              <a:ext uri="{FF2B5EF4-FFF2-40B4-BE49-F238E27FC236}">
                <a16:creationId xmlns:a16="http://schemas.microsoft.com/office/drawing/2014/main" id="{97891625-CD7A-0357-3823-6032A1FF4EC2}"/>
              </a:ext>
              <a:ext uri="{C183D7F6-B498-43B3-948B-1728B52AA6E4}">
                <adec:decorative xmlns:adec="http://schemas.microsoft.com/office/drawing/2017/decorative" val="1"/>
              </a:ext>
            </a:extLst>
          </p:cNvPr>
          <p:cNvSpPr>
            <a:spLocks noGrp="1"/>
          </p:cNvSpPr>
          <p:nvPr>
            <p:ph type="body" sz="quarter" idx="25" hasCustomPrompt="1"/>
          </p:nvPr>
        </p:nvSpPr>
        <p:spPr>
          <a:xfrm>
            <a:off x="6265906" y="21171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04</a:t>
            </a:r>
          </a:p>
        </p:txBody>
      </p:sp>
      <p:sp>
        <p:nvSpPr>
          <p:cNvPr id="17" name="Numbers 1">
            <a:extLst>
              <a:ext uri="{FF2B5EF4-FFF2-40B4-BE49-F238E27FC236}">
                <a16:creationId xmlns:a16="http://schemas.microsoft.com/office/drawing/2014/main" id="{F1298685-866B-86DE-DA1C-22DB62C957A1}"/>
              </a:ext>
              <a:ext uri="{C183D7F6-B498-43B3-948B-1728B52AA6E4}">
                <adec:decorative xmlns:adec="http://schemas.microsoft.com/office/drawing/2017/decorative" val="1"/>
              </a:ext>
            </a:extLst>
          </p:cNvPr>
          <p:cNvSpPr>
            <a:spLocks noGrp="1"/>
          </p:cNvSpPr>
          <p:nvPr>
            <p:ph type="body" sz="quarter" idx="26" hasCustomPrompt="1"/>
          </p:nvPr>
        </p:nvSpPr>
        <p:spPr>
          <a:xfrm>
            <a:off x="6265906" y="3476736"/>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05</a:t>
            </a:r>
          </a:p>
        </p:txBody>
      </p:sp>
      <p:sp>
        <p:nvSpPr>
          <p:cNvPr id="18" name="Numbers 1">
            <a:extLst>
              <a:ext uri="{FF2B5EF4-FFF2-40B4-BE49-F238E27FC236}">
                <a16:creationId xmlns:a16="http://schemas.microsoft.com/office/drawing/2014/main" id="{09F45481-E46F-5E85-C5C8-DEDED1030DB6}"/>
              </a:ext>
              <a:ext uri="{C183D7F6-B498-43B3-948B-1728B52AA6E4}">
                <adec:decorative xmlns:adec="http://schemas.microsoft.com/office/drawing/2017/decorative" val="1"/>
              </a:ext>
            </a:extLst>
          </p:cNvPr>
          <p:cNvSpPr>
            <a:spLocks noGrp="1"/>
          </p:cNvSpPr>
          <p:nvPr>
            <p:ph type="body" sz="quarter" idx="27" hasCustomPrompt="1"/>
          </p:nvPr>
        </p:nvSpPr>
        <p:spPr>
          <a:xfrm>
            <a:off x="6265906" y="48603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06</a:t>
            </a:r>
          </a:p>
        </p:txBody>
      </p:sp>
      <p:sp>
        <p:nvSpPr>
          <p:cNvPr id="19" name="Theme list 1">
            <a:extLst>
              <a:ext uri="{FF2B5EF4-FFF2-40B4-BE49-F238E27FC236}">
                <a16:creationId xmlns:a16="http://schemas.microsoft.com/office/drawing/2014/main" id="{73C8B9C2-31F9-5B7C-D77A-386D8D63548C}"/>
              </a:ext>
            </a:extLst>
          </p:cNvPr>
          <p:cNvSpPr>
            <a:spLocks noGrp="1"/>
          </p:cNvSpPr>
          <p:nvPr>
            <p:ph type="body" sz="quarter" idx="28" hasCustomPrompt="1"/>
          </p:nvPr>
        </p:nvSpPr>
        <p:spPr>
          <a:xfrm>
            <a:off x="7172202" y="3705242"/>
            <a:ext cx="4041230" cy="529873"/>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5</a:t>
            </a:r>
          </a:p>
        </p:txBody>
      </p:sp>
      <p:sp>
        <p:nvSpPr>
          <p:cNvPr id="20" name="Theme list 1">
            <a:extLst>
              <a:ext uri="{FF2B5EF4-FFF2-40B4-BE49-F238E27FC236}">
                <a16:creationId xmlns:a16="http://schemas.microsoft.com/office/drawing/2014/main" id="{49653FB5-1F51-E888-AD50-44F6C2F714A9}"/>
              </a:ext>
            </a:extLst>
          </p:cNvPr>
          <p:cNvSpPr>
            <a:spLocks noGrp="1"/>
          </p:cNvSpPr>
          <p:nvPr>
            <p:ph type="body" sz="quarter" idx="29" hasCustomPrompt="1"/>
          </p:nvPr>
        </p:nvSpPr>
        <p:spPr>
          <a:xfrm>
            <a:off x="7172202" y="5089417"/>
            <a:ext cx="4041230" cy="529330"/>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6</a:t>
            </a:r>
          </a:p>
        </p:txBody>
      </p:sp>
    </p:spTree>
    <p:extLst>
      <p:ext uri="{BB962C8B-B14F-4D97-AF65-F5344CB8AC3E}">
        <p14:creationId xmlns:p14="http://schemas.microsoft.com/office/powerpoint/2010/main" val="2741667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F9EE826A-F676-496D-943F-9B579DC9C5AC}"/>
              </a:ext>
            </a:extLst>
          </p:cNvPr>
          <p:cNvSpPr>
            <a:spLocks noGrp="1"/>
          </p:cNvSpPr>
          <p:nvPr>
            <p:ph type="title"/>
          </p:nvPr>
        </p:nvSpPr>
        <p:spPr>
          <a:xfrm>
            <a:off x="382550" y="266400"/>
            <a:ext cx="11427114" cy="576000"/>
          </a:xfrm>
          <a:prstGeom prst="rect">
            <a:avLst/>
          </a:prstGeom>
        </p:spPr>
        <p:txBody>
          <a:bodyPr vert="horz" wrap="square" lIns="0" tIns="0" rIns="0" bIns="0" rtlCol="0" anchor="t">
            <a:spAutoFit/>
          </a:bodyPr>
          <a:lstStyle/>
          <a:p>
            <a:r>
              <a:rPr lang="en-US" dirty="0"/>
              <a:t>Click to edit Master title style</a:t>
            </a:r>
          </a:p>
        </p:txBody>
      </p:sp>
      <p:sp>
        <p:nvSpPr>
          <p:cNvPr id="12" name="Paragraph">
            <a:extLst>
              <a:ext uri="{FF2B5EF4-FFF2-40B4-BE49-F238E27FC236}">
                <a16:creationId xmlns:a16="http://schemas.microsoft.com/office/drawing/2014/main" id="{A8DB61BE-8077-983A-DA4A-F397E50ECE4F}"/>
              </a:ext>
            </a:extLst>
          </p:cNvPr>
          <p:cNvSpPr>
            <a:spLocks noGrp="1"/>
          </p:cNvSpPr>
          <p:nvPr>
            <p:ph type="body" idx="1"/>
          </p:nvPr>
        </p:nvSpPr>
        <p:spPr>
          <a:xfrm>
            <a:off x="382538" y="1476000"/>
            <a:ext cx="11428511" cy="449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3"/>
            <a:endParaRPr lang="en-US" dirty="0"/>
          </a:p>
        </p:txBody>
      </p:sp>
      <p:sp>
        <p:nvSpPr>
          <p:cNvPr id="4" name="Page number">
            <a:extLst>
              <a:ext uri="{FF2B5EF4-FFF2-40B4-BE49-F238E27FC236}">
                <a16:creationId xmlns:a16="http://schemas.microsoft.com/office/drawing/2014/main" id="{80F1C2A1-0425-6ACF-EA06-9A4FD6E6D362}"/>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tx1"/>
                </a:solidFill>
              </a:rPr>
              <a:pPr/>
              <a:t>‹#›</a:t>
            </a:fld>
            <a:endParaRPr lang="en-US" sz="800" dirty="0">
              <a:solidFill>
                <a:schemeClr val="tx1"/>
              </a:solidFill>
            </a:endParaRPr>
          </a:p>
        </p:txBody>
      </p:sp>
      <p:sp>
        <p:nvSpPr>
          <p:cNvPr id="5" name="Copyright">
            <a:extLst>
              <a:ext uri="{FF2B5EF4-FFF2-40B4-BE49-F238E27FC236}">
                <a16:creationId xmlns:a16="http://schemas.microsoft.com/office/drawing/2014/main" id="{C4C56520-8E02-499A-E37F-DDC5618BFDD2}"/>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tx1"/>
                </a:solidFill>
                <a:latin typeface="+mn-lt"/>
              </a:rPr>
              <a:t>Copyright © 2025 ADP, Inc. </a:t>
            </a:r>
          </a:p>
        </p:txBody>
      </p:sp>
      <p:sp>
        <p:nvSpPr>
          <p:cNvPr id="10" name="ADP ">
            <a:extLst>
              <a:ext uri="{FF2B5EF4-FFF2-40B4-BE49-F238E27FC236}">
                <a16:creationId xmlns:a16="http://schemas.microsoft.com/office/drawing/2014/main" id="{8FF5CB59-4E7B-09C4-D6A2-0A45DD6B4F48}"/>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tx2"/>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308587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7" r:id="rId5"/>
    <p:sldLayoutId id="2147483668" r:id="rId6"/>
    <p:sldLayoutId id="2147483671" r:id="rId7"/>
    <p:sldLayoutId id="2147483672" r:id="rId8"/>
    <p:sldLayoutId id="2147483673" r:id="rId9"/>
    <p:sldLayoutId id="2147483676" r:id="rId10"/>
    <p:sldLayoutId id="2147483677" r:id="rId11"/>
    <p:sldLayoutId id="2147483678" r:id="rId12"/>
    <p:sldLayoutId id="2147483679" r:id="rId13"/>
    <p:sldLayoutId id="2147483680" r:id="rId14"/>
    <p:sldLayoutId id="2147483681" r:id="rId15"/>
    <p:sldLayoutId id="2147483682" r:id="rId16"/>
    <p:sldLayoutId id="2147483686" r:id="rId17"/>
    <p:sldLayoutId id="2147483687"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6" r:id="rId45"/>
    <p:sldLayoutId id="2147483719" r:id="rId46"/>
    <p:sldLayoutId id="2147483720" r:id="rId47"/>
    <p:sldLayoutId id="2147483721" r:id="rId48"/>
  </p:sldLayoutIdLst>
  <p:hf hdr="0" dt="0"/>
  <p:txStyles>
    <p:titleStyle>
      <a:lvl1pPr algn="l" defTabSz="914263" rtl="0" eaLnBrk="1" latinLnBrk="0" hangingPunct="1">
        <a:lnSpc>
          <a:spcPct val="100000"/>
        </a:lnSpc>
        <a:spcBef>
          <a:spcPct val="0"/>
        </a:spcBef>
        <a:buNone/>
        <a:defRPr sz="3600" b="1" i="0" kern="1200" cap="all" baseline="0">
          <a:solidFill>
            <a:schemeClr val="tx1"/>
          </a:solidFill>
          <a:latin typeface="Taub Sans" pitchFamily="2" charset="77"/>
          <a:ea typeface="Taub Sans" pitchFamily="2" charset="77"/>
          <a:cs typeface="+mj-cs"/>
        </a:defRPr>
      </a:lvl1pPr>
    </p:titleStyle>
    <p:body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8"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2" algn="l" defTabSz="9142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4042">
          <p15:clr>
            <a:srgbClr val="F26B43"/>
          </p15:clr>
        </p15:guide>
        <p15:guide id="9" orient="horz" pos="640">
          <p15:clr>
            <a:srgbClr val="F26B43"/>
          </p15:clr>
        </p15:guide>
        <p15:guide id="11" orient="horz" pos="3770">
          <p15:clr>
            <a:srgbClr val="F26B43"/>
          </p15:clr>
        </p15:guide>
        <p15:guide id="12" pos="7441">
          <p15:clr>
            <a:srgbClr val="F26B43"/>
          </p15:clr>
        </p15:guide>
        <p15:guide id="13" pos="241">
          <p15:clr>
            <a:srgbClr val="F26B43"/>
          </p15:clr>
        </p15:guide>
        <p15:guide id="14" pos="3840">
          <p15:clr>
            <a:srgbClr val="F26B43"/>
          </p15:clr>
        </p15:guide>
        <p15:guide id="15" orient="horz" pos="2160">
          <p15:clr>
            <a:srgbClr val="F26B43"/>
          </p15:clr>
        </p15:guide>
        <p15:guide id="16" orient="horz" pos="913">
          <p15:clr>
            <a:srgbClr val="F26B43"/>
          </p15:clr>
        </p15:guide>
        <p15:guide id="17" orient="horz" pos="164">
          <p15:clr>
            <a:srgbClr val="F26B43"/>
          </p15:clr>
        </p15:guide>
        <p15:guide id="18" orient="horz" pos="4133">
          <p15:clr>
            <a:srgbClr val="F26B43"/>
          </p15:clr>
        </p15:guide>
        <p15:guide id="19" orient="horz" pos="1117">
          <p15:clr>
            <a:srgbClr val="F26B43"/>
          </p15:clr>
        </p15:guide>
        <p15:guide id="20" orient="horz" pos="527">
          <p15:clr>
            <a:srgbClr val="F26B43"/>
          </p15:clr>
        </p15:guide>
        <p15:guide id="21" orient="horz" pos="420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45.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31.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37.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35.xml"/><Relationship Id="rId5" Type="http://schemas.openxmlformats.org/officeDocument/2006/relationships/image" Target="../media/image73.png"/><Relationship Id="rId4" Type="http://schemas.openxmlformats.org/officeDocument/2006/relationships/image" Target="../media/image72.jp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37.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37.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48.xml"/><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40.xml"/><Relationship Id="rId5" Type="http://schemas.openxmlformats.org/officeDocument/2006/relationships/image" Target="../media/image85.sv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37.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FA5878-4CF9-5331-4E8E-29A816D97849}"/>
              </a:ext>
            </a:extLst>
          </p:cNvPr>
          <p:cNvSpPr>
            <a:spLocks noGrp="1"/>
          </p:cNvSpPr>
          <p:nvPr>
            <p:ph type="title" idx="4294967295"/>
          </p:nvPr>
        </p:nvSpPr>
        <p:spPr>
          <a:xfrm>
            <a:off x="353967" y="1303615"/>
            <a:ext cx="6171396" cy="137935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90000"/>
              </a:lnSpc>
              <a:spcBef>
                <a:spcPts val="0"/>
              </a:spcBef>
              <a:spcAft>
                <a:spcPts val="6399"/>
              </a:spcAft>
              <a:defRPr/>
            </a:pPr>
            <a:r>
              <a:rPr lang="en-US" sz="4800" cap="none" dirty="0">
                <a:solidFill>
                  <a:schemeClr val="tx2"/>
                </a:solidFill>
                <a:latin typeface="Taub Sans Text" pitchFamily="2" charset="77"/>
                <a:ea typeface="Taub Sans Text" pitchFamily="2" charset="77"/>
                <a:cs typeface="+mn-cs"/>
              </a:rPr>
              <a:t>THE BENEFITS OF YOUR 401(K) PLAN</a:t>
            </a:r>
          </a:p>
        </p:txBody>
      </p:sp>
      <p:sp>
        <p:nvSpPr>
          <p:cNvPr id="5" name="Subtitle">
            <a:extLst>
              <a:ext uri="{FF2B5EF4-FFF2-40B4-BE49-F238E27FC236}">
                <a16:creationId xmlns:a16="http://schemas.microsoft.com/office/drawing/2014/main" id="{AF64A028-602F-EA58-AAF6-B3F5A888B941}"/>
              </a:ext>
            </a:extLst>
          </p:cNvPr>
          <p:cNvSpPr>
            <a:spLocks noGrp="1"/>
          </p:cNvSpPr>
          <p:nvPr>
            <p:ph type="body" sz="quarter" idx="13"/>
          </p:nvPr>
        </p:nvSpPr>
        <p:spPr>
          <a:xfrm>
            <a:off x="354338" y="2936979"/>
            <a:ext cx="6159827" cy="397370"/>
          </a:xfrm>
        </p:spPr>
        <p:txBody>
          <a:bodyPr/>
          <a:lstStyle/>
          <a:p>
            <a:r>
              <a:rPr lang="en-US" dirty="0"/>
              <a:t>ADP TotalSource Retirement Savings Plan</a:t>
            </a:r>
          </a:p>
        </p:txBody>
      </p:sp>
      <p:sp>
        <p:nvSpPr>
          <p:cNvPr id="7" name="Date location">
            <a:extLst>
              <a:ext uri="{FF2B5EF4-FFF2-40B4-BE49-F238E27FC236}">
                <a16:creationId xmlns:a16="http://schemas.microsoft.com/office/drawing/2014/main" id="{9D202168-40AB-0413-090A-EB81A683D3D2}"/>
              </a:ext>
            </a:extLst>
          </p:cNvPr>
          <p:cNvSpPr>
            <a:spLocks noGrp="1"/>
          </p:cNvSpPr>
          <p:nvPr>
            <p:ph type="body" sz="quarter" idx="11"/>
          </p:nvPr>
        </p:nvSpPr>
        <p:spPr>
          <a:xfrm>
            <a:off x="354338" y="4027526"/>
            <a:ext cx="6159827" cy="295935"/>
          </a:xfrm>
        </p:spPr>
        <p:txBody>
          <a:bodyPr/>
          <a:lstStyle/>
          <a:p>
            <a:pPr>
              <a:spcAft>
                <a:spcPts val="600"/>
              </a:spcAft>
            </a:pPr>
            <a:r>
              <a:rPr lang="en-US" sz="1800" dirty="0">
                <a:effectLst/>
                <a:latin typeface="Taub Sans" pitchFamily="2" charset="0"/>
                <a:ea typeface="Taub Sans" pitchFamily="2" charset="0"/>
              </a:rPr>
              <a:t>422479_0526</a:t>
            </a:r>
          </a:p>
          <a:p>
            <a:r>
              <a:rPr lang="en-US" sz="1800" dirty="0">
                <a:effectLst/>
                <a:latin typeface="Taub Sans Text" pitchFamily="2" charset="0"/>
                <a:ea typeface="Taub Sans Text" pitchFamily="2" charset="0"/>
              </a:rPr>
              <a:t>CN4028295_1126</a:t>
            </a:r>
            <a:endParaRPr lang="en-US" sz="1800" dirty="0">
              <a:solidFill>
                <a:srgbClr val="FFFFFF"/>
              </a:solidFill>
              <a:latin typeface="Taub Sans Text" pitchFamily="2" charset="0"/>
              <a:ea typeface="Taub Sans Text" pitchFamily="2" charset="0"/>
            </a:endParaRPr>
          </a:p>
        </p:txBody>
      </p:sp>
    </p:spTree>
    <p:extLst>
      <p:ext uri="{BB962C8B-B14F-4D97-AF65-F5344CB8AC3E}">
        <p14:creationId xmlns:p14="http://schemas.microsoft.com/office/powerpoint/2010/main" val="417772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B1D8B-179A-CEDF-62F6-5CB7CF345349}"/>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81D561F5-94D8-4551-D0FB-8DFA9BAF2087}"/>
              </a:ext>
            </a:extLst>
          </p:cNvPr>
          <p:cNvSpPr>
            <a:spLocks noGrp="1"/>
          </p:cNvSpPr>
          <p:nvPr>
            <p:ph type="title"/>
          </p:nvPr>
        </p:nvSpPr>
        <p:spPr>
          <a:xfrm>
            <a:off x="369048" y="266812"/>
            <a:ext cx="11453112" cy="575925"/>
          </a:xfrm>
        </p:spPr>
        <p:txBody>
          <a:bodyPr/>
          <a:lstStyle/>
          <a:p>
            <a:r>
              <a:rPr lang="en-US" dirty="0"/>
              <a:t>Plan highlights</a:t>
            </a:r>
          </a:p>
        </p:txBody>
      </p:sp>
      <p:sp>
        <p:nvSpPr>
          <p:cNvPr id="7" name="H2">
            <a:extLst>
              <a:ext uri="{FF2B5EF4-FFF2-40B4-BE49-F238E27FC236}">
                <a16:creationId xmlns:a16="http://schemas.microsoft.com/office/drawing/2014/main" id="{3C63E240-8602-12E8-0B3D-DD2D04D3EC24}"/>
              </a:ext>
            </a:extLst>
          </p:cNvPr>
          <p:cNvSpPr>
            <a:spLocks noGrp="1"/>
          </p:cNvSpPr>
          <p:nvPr>
            <p:ph type="body" sz="quarter" idx="14"/>
          </p:nvPr>
        </p:nvSpPr>
        <p:spPr>
          <a:xfrm>
            <a:off x="369049" y="1458687"/>
            <a:ext cx="9225094" cy="648096"/>
          </a:xfrm>
        </p:spPr>
        <p:txBody>
          <a:bodyPr/>
          <a:lstStyle/>
          <a:p>
            <a:r>
              <a:rPr lang="en-US" dirty="0"/>
              <a:t>About your plan</a:t>
            </a:r>
          </a:p>
        </p:txBody>
      </p:sp>
      <p:sp>
        <p:nvSpPr>
          <p:cNvPr id="4" name="Rectangle 3">
            <a:extLst>
              <a:ext uri="{FF2B5EF4-FFF2-40B4-BE49-F238E27FC236}">
                <a16:creationId xmlns:a16="http://schemas.microsoft.com/office/drawing/2014/main" id="{05F68129-6A6F-8516-98E5-81295A619600}"/>
              </a:ext>
            </a:extLst>
          </p:cNvPr>
          <p:cNvSpPr/>
          <p:nvPr/>
        </p:nvSpPr>
        <p:spPr>
          <a:xfrm>
            <a:off x="763562" y="1907125"/>
            <a:ext cx="3370556" cy="2246769"/>
          </a:xfrm>
          <a:prstGeom prst="rect">
            <a:avLst/>
          </a:prstGeom>
        </p:spPr>
        <p:txBody>
          <a:bodyPr wrap="square">
            <a:spAutoFit/>
          </a:bodyPr>
          <a:lstStyle/>
          <a:p>
            <a:pPr marL="342900" indent="-342900">
              <a:buClr>
                <a:srgbClr val="D0271D"/>
              </a:buClr>
              <a:buFont typeface="Wingdings" panose="05000000000000000000" pitchFamily="2" charset="2"/>
              <a:buChar char="§"/>
            </a:pPr>
            <a:r>
              <a:rPr lang="en-US" altLang="en-US" sz="2000" dirty="0">
                <a:latin typeface="Taub Sans Text" pitchFamily="2" charset="0"/>
                <a:ea typeface="Taub Sans Text" pitchFamily="2" charset="0"/>
              </a:rPr>
              <a:t>Eligibility </a:t>
            </a:r>
          </a:p>
          <a:p>
            <a:pPr marL="342900" indent="-342900">
              <a:buClr>
                <a:srgbClr val="D0271D"/>
              </a:buClr>
              <a:buFont typeface="Wingdings" panose="05000000000000000000" pitchFamily="2" charset="2"/>
              <a:buChar char="§"/>
            </a:pPr>
            <a:r>
              <a:rPr lang="en-US" altLang="en-US" sz="2000" dirty="0">
                <a:latin typeface="Taub Sans Text" pitchFamily="2" charset="0"/>
                <a:ea typeface="Taub Sans Text" pitchFamily="2" charset="0"/>
              </a:rPr>
              <a:t>Enrollment</a:t>
            </a:r>
          </a:p>
          <a:p>
            <a:pPr marL="342900" indent="-342900">
              <a:buClr>
                <a:srgbClr val="D0271D"/>
              </a:buClr>
              <a:buFont typeface="Wingdings" panose="05000000000000000000" pitchFamily="2" charset="2"/>
              <a:buChar char="§"/>
            </a:pPr>
            <a:r>
              <a:rPr lang="en-US" altLang="en-US" sz="2000" dirty="0">
                <a:latin typeface="Taub Sans Text" pitchFamily="2" charset="0"/>
                <a:ea typeface="Taub Sans Text" pitchFamily="2" charset="0"/>
              </a:rPr>
              <a:t>Employer Contributions</a:t>
            </a:r>
          </a:p>
          <a:p>
            <a:pPr marL="342900" indent="-342900">
              <a:buClr>
                <a:srgbClr val="D0271D"/>
              </a:buClr>
              <a:buFont typeface="Wingdings" panose="05000000000000000000" pitchFamily="2" charset="2"/>
              <a:buChar char="§"/>
            </a:pPr>
            <a:r>
              <a:rPr lang="en-US" altLang="en-US" sz="2000" dirty="0">
                <a:latin typeface="Taub Sans Text" pitchFamily="2" charset="0"/>
                <a:ea typeface="Taub Sans Text" pitchFamily="2" charset="0"/>
              </a:rPr>
              <a:t>Vesting</a:t>
            </a:r>
          </a:p>
          <a:p>
            <a:pPr marL="342900" indent="-342900">
              <a:buClr>
                <a:srgbClr val="D0271D"/>
              </a:buClr>
              <a:buFont typeface="Wingdings" panose="05000000000000000000" pitchFamily="2" charset="2"/>
              <a:buChar char="§"/>
            </a:pPr>
            <a:r>
              <a:rPr lang="en-US" altLang="en-US" sz="2000" dirty="0">
                <a:latin typeface="Taub Sans Text" pitchFamily="2" charset="0"/>
                <a:ea typeface="Taub Sans Text" pitchFamily="2" charset="0"/>
              </a:rPr>
              <a:t>Rollovers</a:t>
            </a:r>
          </a:p>
          <a:p>
            <a:pPr marL="342900" indent="-342900">
              <a:buClr>
                <a:srgbClr val="D0271D"/>
              </a:buClr>
              <a:buFont typeface="Wingdings" panose="05000000000000000000" pitchFamily="2" charset="2"/>
              <a:buChar char="§"/>
            </a:pPr>
            <a:endParaRPr lang="en-US" altLang="en-US" sz="2000" dirty="0">
              <a:latin typeface="Taub Sans Text" pitchFamily="2" charset="0"/>
              <a:ea typeface="Taub Sans Text" pitchFamily="2" charset="0"/>
            </a:endParaRPr>
          </a:p>
          <a:p>
            <a:endParaRPr lang="en-US" altLang="en-US" sz="2000" dirty="0">
              <a:latin typeface="Taub Sans Text" pitchFamily="2" charset="0"/>
              <a:ea typeface="Taub Sans Text" pitchFamily="2" charset="0"/>
            </a:endParaRPr>
          </a:p>
        </p:txBody>
      </p:sp>
      <p:grpSp>
        <p:nvGrpSpPr>
          <p:cNvPr id="8" name="Group 7">
            <a:extLst>
              <a:ext uri="{FF2B5EF4-FFF2-40B4-BE49-F238E27FC236}">
                <a16:creationId xmlns:a16="http://schemas.microsoft.com/office/drawing/2014/main" id="{27E6995D-3D91-BF95-E91D-E800E16BE0AF}"/>
              </a:ext>
            </a:extLst>
          </p:cNvPr>
          <p:cNvGrpSpPr/>
          <p:nvPr/>
        </p:nvGrpSpPr>
        <p:grpSpPr>
          <a:xfrm>
            <a:off x="4528630" y="1429394"/>
            <a:ext cx="6417075" cy="3969918"/>
            <a:chOff x="2172581" y="1547979"/>
            <a:chExt cx="4088855" cy="2733283"/>
          </a:xfrm>
        </p:grpSpPr>
        <p:pic>
          <p:nvPicPr>
            <p:cNvPr id="9" name="Picture 8">
              <a:extLst>
                <a:ext uri="{FF2B5EF4-FFF2-40B4-BE49-F238E27FC236}">
                  <a16:creationId xmlns:a16="http://schemas.microsoft.com/office/drawing/2014/main" id="{9A33D168-D400-7472-8D8F-2FE14BEE37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42697" y="1547979"/>
              <a:ext cx="1918739" cy="2703875"/>
            </a:xfrm>
            <a:prstGeom prst="rect">
              <a:avLst/>
            </a:prstGeom>
            <a:ln>
              <a:solidFill>
                <a:schemeClr val="bg1">
                  <a:lumMod val="85000"/>
                </a:schemeClr>
              </a:solidFill>
            </a:ln>
            <a:effectLst/>
            <a:extLst>
              <a:ext uri="{909E8E84-426E-40DD-AFC4-6F175D3DCCD1}">
                <a14:hiddenFill xmlns:a14="http://schemas.microsoft.com/office/drawing/2010/main">
                  <a:solidFill>
                    <a:schemeClr val="accent1"/>
                  </a:solidFill>
                </a14:hiddenFill>
              </a:ext>
            </a:extLst>
          </p:spPr>
        </p:pic>
        <p:pic>
          <p:nvPicPr>
            <p:cNvPr id="10" name="Picture 3">
              <a:extLst>
                <a:ext uri="{FF2B5EF4-FFF2-40B4-BE49-F238E27FC236}">
                  <a16:creationId xmlns:a16="http://schemas.microsoft.com/office/drawing/2014/main" id="{EA3F2CE4-AB18-6CC1-4447-9B2C45BAD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172581" y="1547979"/>
              <a:ext cx="1918739" cy="2733283"/>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46919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1B1D8B-179A-CEDF-62F6-5CB7CF345349}"/>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81D561F5-94D8-4551-D0FB-8DFA9BAF2087}"/>
              </a:ext>
            </a:extLst>
          </p:cNvPr>
          <p:cNvSpPr>
            <a:spLocks noGrp="1"/>
          </p:cNvSpPr>
          <p:nvPr>
            <p:ph type="title"/>
          </p:nvPr>
        </p:nvSpPr>
        <p:spPr>
          <a:xfrm>
            <a:off x="369048" y="266812"/>
            <a:ext cx="11453112" cy="575925"/>
          </a:xfrm>
        </p:spPr>
        <p:txBody>
          <a:bodyPr/>
          <a:lstStyle/>
          <a:p>
            <a:r>
              <a:rPr lang="en-US" dirty="0"/>
              <a:t>CONSIDERING A ROLLOVER?</a:t>
            </a:r>
          </a:p>
        </p:txBody>
      </p:sp>
      <p:sp>
        <p:nvSpPr>
          <p:cNvPr id="6" name="TextBox 5">
            <a:extLst>
              <a:ext uri="{FF2B5EF4-FFF2-40B4-BE49-F238E27FC236}">
                <a16:creationId xmlns:a16="http://schemas.microsoft.com/office/drawing/2014/main" id="{B59A91BF-311A-0394-38F7-4B256CB8A93E}"/>
              </a:ext>
            </a:extLst>
          </p:cNvPr>
          <p:cNvSpPr txBox="1"/>
          <p:nvPr/>
        </p:nvSpPr>
        <p:spPr>
          <a:xfrm>
            <a:off x="7180478" y="6015262"/>
            <a:ext cx="3294781" cy="276999"/>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n-US" sz="1800" b="1" cap="all" dirty="0">
                <a:latin typeface="Taub Sans Text" pitchFamily="2" charset="0"/>
                <a:ea typeface="Taub Sans Text" pitchFamily="2" charset="0"/>
              </a:rPr>
              <a:t>Scan here to obtain form.</a:t>
            </a:r>
          </a:p>
        </p:txBody>
      </p:sp>
      <p:pic>
        <p:nvPicPr>
          <p:cNvPr id="11" name="Picture 10">
            <a:extLst>
              <a:ext uri="{FF2B5EF4-FFF2-40B4-BE49-F238E27FC236}">
                <a16:creationId xmlns:a16="http://schemas.microsoft.com/office/drawing/2014/main" id="{06402B4B-E926-032C-B7AD-D4CC3AEA7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018" y="4936066"/>
            <a:ext cx="1488013" cy="1488013"/>
          </a:xfrm>
          <a:prstGeom prst="rect">
            <a:avLst/>
          </a:prstGeom>
        </p:spPr>
      </p:pic>
      <p:pic>
        <p:nvPicPr>
          <p:cNvPr id="12" name="Picture 11">
            <a:extLst>
              <a:ext uri="{FF2B5EF4-FFF2-40B4-BE49-F238E27FC236}">
                <a16:creationId xmlns:a16="http://schemas.microsoft.com/office/drawing/2014/main" id="{7FCFB19D-94EF-EDE8-7895-747DC41FFC6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5743" y="1382790"/>
            <a:ext cx="2387031" cy="3009659"/>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E5D2B7E8-4576-DCE2-E506-DAD7E332522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93377" y="2461986"/>
            <a:ext cx="2331594" cy="3009659"/>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23EAA028-8022-718F-3C5E-91FBA6E87B3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05764" y="1386354"/>
            <a:ext cx="2335850" cy="3006095"/>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BA9F01A0-6DCB-7A9C-364C-EC350C9A656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603793" y="2465550"/>
            <a:ext cx="2318614" cy="3006095"/>
          </a:xfrm>
          <a:prstGeom prst="rect">
            <a:avLst/>
          </a:prstGeom>
          <a:ln>
            <a:solidFill>
              <a:schemeClr val="bg1">
                <a:lumMod val="85000"/>
              </a:schemeClr>
            </a:solidFill>
          </a:ln>
        </p:spPr>
      </p:pic>
    </p:spTree>
    <p:extLst>
      <p:ext uri="{BB962C8B-B14F-4D97-AF65-F5344CB8AC3E}">
        <p14:creationId xmlns:p14="http://schemas.microsoft.com/office/powerpoint/2010/main" val="35298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762332"/>
            <a:ext cx="11072958" cy="92380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spcBef>
                <a:spcPts val="0"/>
              </a:spcBef>
              <a:defRPr/>
            </a:pPr>
            <a:r>
              <a:rPr lang="en-US" sz="5999" cap="none" dirty="0">
                <a:solidFill>
                  <a:schemeClr val="bg1"/>
                </a:solidFill>
                <a:latin typeface="Taub Sans Text" pitchFamily="2" charset="77"/>
                <a:ea typeface="Taub Sans Text" pitchFamily="2" charset="77"/>
                <a:cs typeface="+mn-cs"/>
              </a:rPr>
              <a:t>INVESTING</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dirty="0">
                <a:solidFill>
                  <a:srgbClr val="010035"/>
                </a:solidFill>
                <a:latin typeface="Taub Sans Text" pitchFamily="2" charset="77"/>
                <a:ea typeface="Taub Sans Text" pitchFamily="2" charset="77"/>
                <a:cs typeface="Helvetica"/>
              </a:rPr>
              <a:t>03</a:t>
            </a:r>
          </a:p>
        </p:txBody>
      </p:sp>
    </p:spTree>
    <p:extLst>
      <p:ext uri="{BB962C8B-B14F-4D97-AF65-F5344CB8AC3E}">
        <p14:creationId xmlns:p14="http://schemas.microsoft.com/office/powerpoint/2010/main" val="225833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me 1">
            <a:extLst>
              <a:ext uri="{FF2B5EF4-FFF2-40B4-BE49-F238E27FC236}">
                <a16:creationId xmlns:a16="http://schemas.microsoft.com/office/drawing/2014/main" id="{09D6BA96-FAD8-9035-C7B5-80A9E78EAFA5}"/>
              </a:ext>
            </a:extLst>
          </p:cNvPr>
          <p:cNvSpPr>
            <a:spLocks noGrp="1"/>
          </p:cNvSpPr>
          <p:nvPr>
            <p:ph type="body" sz="quarter" idx="23"/>
          </p:nvPr>
        </p:nvSpPr>
        <p:spPr>
          <a:xfrm>
            <a:off x="1723334" y="4569513"/>
            <a:ext cx="2036064" cy="315871"/>
          </a:xfrm>
        </p:spPr>
        <p:txBody>
          <a:bodyPr/>
          <a:lstStyle/>
          <a:p>
            <a:r>
              <a:rPr lang="en-US" dirty="0"/>
              <a:t>ASSET CLASSES</a:t>
            </a:r>
          </a:p>
        </p:txBody>
      </p:sp>
      <p:sp>
        <p:nvSpPr>
          <p:cNvPr id="2" name="Name 2">
            <a:extLst>
              <a:ext uri="{FF2B5EF4-FFF2-40B4-BE49-F238E27FC236}">
                <a16:creationId xmlns:a16="http://schemas.microsoft.com/office/drawing/2014/main" id="{27F71E15-98D8-4814-E5BF-97A5736F8218}"/>
              </a:ext>
            </a:extLst>
          </p:cNvPr>
          <p:cNvSpPr>
            <a:spLocks noGrp="1"/>
          </p:cNvSpPr>
          <p:nvPr>
            <p:ph type="body" sz="quarter" idx="30"/>
          </p:nvPr>
        </p:nvSpPr>
        <p:spPr>
          <a:xfrm>
            <a:off x="5077970" y="4569513"/>
            <a:ext cx="2036064" cy="315871"/>
          </a:xfrm>
        </p:spPr>
        <p:txBody>
          <a:bodyPr/>
          <a:lstStyle/>
          <a:p>
            <a:r>
              <a:rPr lang="es-AR" dirty="0"/>
              <a:t>RISK TOLERANCE &amp; TIME HORIZON</a:t>
            </a:r>
          </a:p>
        </p:txBody>
      </p:sp>
      <p:sp>
        <p:nvSpPr>
          <p:cNvPr id="4" name="Name 3">
            <a:extLst>
              <a:ext uri="{FF2B5EF4-FFF2-40B4-BE49-F238E27FC236}">
                <a16:creationId xmlns:a16="http://schemas.microsoft.com/office/drawing/2014/main" id="{A96270FF-5FA2-090F-756F-6BCDC4C6C7E9}"/>
              </a:ext>
            </a:extLst>
          </p:cNvPr>
          <p:cNvSpPr>
            <a:spLocks noGrp="1"/>
          </p:cNvSpPr>
          <p:nvPr>
            <p:ph type="body" sz="quarter" idx="33"/>
          </p:nvPr>
        </p:nvSpPr>
        <p:spPr>
          <a:xfrm>
            <a:off x="8432605" y="4569513"/>
            <a:ext cx="2370378" cy="315871"/>
          </a:xfrm>
        </p:spPr>
        <p:txBody>
          <a:bodyPr/>
          <a:lstStyle/>
          <a:p>
            <a:r>
              <a:rPr lang="es-AR" dirty="0"/>
              <a:t>ASSET ALLOCATION VS. DIVERSIFICATION</a:t>
            </a:r>
          </a:p>
        </p:txBody>
      </p:sp>
      <p:sp>
        <p:nvSpPr>
          <p:cNvPr id="14" name="Title">
            <a:extLst>
              <a:ext uri="{FF2B5EF4-FFF2-40B4-BE49-F238E27FC236}">
                <a16:creationId xmlns:a16="http://schemas.microsoft.com/office/drawing/2014/main" id="{83810B25-D976-F249-A370-662C4E17B9BB}"/>
              </a:ext>
            </a:extLst>
          </p:cNvPr>
          <p:cNvSpPr>
            <a:spLocks noGrp="1"/>
          </p:cNvSpPr>
          <p:nvPr>
            <p:ph type="title"/>
          </p:nvPr>
        </p:nvSpPr>
        <p:spPr>
          <a:xfrm>
            <a:off x="369840" y="267112"/>
            <a:ext cx="11452321" cy="553926"/>
          </a:xfrm>
        </p:spPr>
        <p:txBody>
          <a:bodyPr/>
          <a:lstStyle/>
          <a:p>
            <a:r>
              <a:rPr lang="en-US" sz="3600" dirty="0"/>
              <a:t>INVESTING FUNDAMENTALS</a:t>
            </a:r>
          </a:p>
        </p:txBody>
      </p:sp>
      <p:pic>
        <p:nvPicPr>
          <p:cNvPr id="28" name="Picture Placeholder 27" descr="A plate of fruit and vegetables&#10;&#10;AI-generated content may be incorrect.">
            <a:extLst>
              <a:ext uri="{FF2B5EF4-FFF2-40B4-BE49-F238E27FC236}">
                <a16:creationId xmlns:a16="http://schemas.microsoft.com/office/drawing/2014/main" id="{1B5F1800-7A57-809A-90D3-77D7D3EF8742}"/>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6786" r="16786"/>
          <a:stretch>
            <a:fillRect/>
          </a:stretch>
        </p:blipFill>
        <p:spPr/>
      </p:pic>
      <p:pic>
        <p:nvPicPr>
          <p:cNvPr id="30" name="Picture Placeholder 29" descr="A garden with flowers and tools&#10;&#10;AI-generated content may be incorrect.">
            <a:extLst>
              <a:ext uri="{FF2B5EF4-FFF2-40B4-BE49-F238E27FC236}">
                <a16:creationId xmlns:a16="http://schemas.microsoft.com/office/drawing/2014/main" id="{E3EEEBC9-0C52-D6B6-BC9B-4200F22EC0B1}"/>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Lst>
          </a:blip>
          <a:srcRect l="21819" r="21819"/>
          <a:stretch>
            <a:fillRect/>
          </a:stretch>
        </p:blipFill>
        <p:spPr/>
      </p:pic>
      <p:pic>
        <p:nvPicPr>
          <p:cNvPr id="32" name="Picture Placeholder 31" descr="A group of spoons with spices&#10;&#10;AI-generated content may be incorrect.">
            <a:extLst>
              <a:ext uri="{FF2B5EF4-FFF2-40B4-BE49-F238E27FC236}">
                <a16:creationId xmlns:a16="http://schemas.microsoft.com/office/drawing/2014/main" id="{49E801FC-0AE9-294B-218E-E2F05428C232}"/>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21984" r="21984"/>
          <a:stretch>
            <a:fillRect/>
          </a:stretch>
        </p:blipFill>
        <p:spPr/>
      </p:pic>
    </p:spTree>
    <p:extLst>
      <p:ext uri="{BB962C8B-B14F-4D97-AF65-F5344CB8AC3E}">
        <p14:creationId xmlns:p14="http://schemas.microsoft.com/office/powerpoint/2010/main" val="311483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FD7C193F-CCB0-84EA-1CF0-49C88371A885}"/>
              </a:ext>
            </a:extLst>
          </p:cNvPr>
          <p:cNvSpPr>
            <a:spLocks noGrp="1"/>
          </p:cNvSpPr>
          <p:nvPr>
            <p:ph type="title"/>
          </p:nvPr>
        </p:nvSpPr>
        <p:spPr/>
        <p:txBody>
          <a:bodyPr/>
          <a:lstStyle/>
          <a:p>
            <a:r>
              <a:rPr lang="en-US" dirty="0"/>
              <a:t>INVESTING FUNDAMENTALS</a:t>
            </a:r>
            <a:endParaRPr lang="es-AR" dirty="0"/>
          </a:p>
        </p:txBody>
      </p:sp>
      <p:sp>
        <p:nvSpPr>
          <p:cNvPr id="11" name="Subtitle">
            <a:extLst>
              <a:ext uri="{FF2B5EF4-FFF2-40B4-BE49-F238E27FC236}">
                <a16:creationId xmlns:a16="http://schemas.microsoft.com/office/drawing/2014/main" id="{1E4D3A25-1365-0C5B-66AD-87E06FE3FF5C}"/>
              </a:ext>
            </a:extLst>
          </p:cNvPr>
          <p:cNvSpPr>
            <a:spLocks noGrp="1"/>
          </p:cNvSpPr>
          <p:nvPr>
            <p:ph type="body" sz="quarter" idx="15"/>
          </p:nvPr>
        </p:nvSpPr>
        <p:spPr/>
        <p:txBody>
          <a:bodyPr/>
          <a:lstStyle/>
          <a:p>
            <a:r>
              <a:rPr lang="en-US" dirty="0"/>
              <a:t>Asset classes and diversification</a:t>
            </a:r>
          </a:p>
        </p:txBody>
      </p:sp>
      <p:graphicFrame>
        <p:nvGraphicFramePr>
          <p:cNvPr id="32" name="Chart 31">
            <a:extLst>
              <a:ext uri="{FF2B5EF4-FFF2-40B4-BE49-F238E27FC236}">
                <a16:creationId xmlns:a16="http://schemas.microsoft.com/office/drawing/2014/main" id="{896EF116-DA29-F204-E1C3-56F694C8F68F}"/>
              </a:ext>
            </a:extLst>
          </p:cNvPr>
          <p:cNvGraphicFramePr/>
          <p:nvPr>
            <p:extLst>
              <p:ext uri="{D42A27DB-BD31-4B8C-83A1-F6EECF244321}">
                <p14:modId xmlns:p14="http://schemas.microsoft.com/office/powerpoint/2010/main" val="1318728103"/>
              </p:ext>
            </p:extLst>
          </p:nvPr>
        </p:nvGraphicFramePr>
        <p:xfrm>
          <a:off x="3562513" y="2200332"/>
          <a:ext cx="4230877" cy="3350236"/>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Group 32">
            <a:extLst>
              <a:ext uri="{FF2B5EF4-FFF2-40B4-BE49-F238E27FC236}">
                <a16:creationId xmlns:a16="http://schemas.microsoft.com/office/drawing/2014/main" id="{D7704DCD-050A-AFD8-11B4-EBF0E1344127}"/>
              </a:ext>
            </a:extLst>
          </p:cNvPr>
          <p:cNvGrpSpPr/>
          <p:nvPr/>
        </p:nvGrpSpPr>
        <p:grpSpPr>
          <a:xfrm>
            <a:off x="6972264" y="4973729"/>
            <a:ext cx="3647609" cy="1202591"/>
            <a:chOff x="5855081" y="3898424"/>
            <a:chExt cx="3647609" cy="1202591"/>
          </a:xfrm>
        </p:grpSpPr>
        <p:sp>
          <p:nvSpPr>
            <p:cNvPr id="34" name="Subheading in 36pt (Taub Sans 070)">
              <a:extLst>
                <a:ext uri="{FF2B5EF4-FFF2-40B4-BE49-F238E27FC236}">
                  <a16:creationId xmlns:a16="http://schemas.microsoft.com/office/drawing/2014/main" id="{2CE64575-8C82-B2D4-F034-5B7925B5A409}"/>
                </a:ext>
              </a:extLst>
            </p:cNvPr>
            <p:cNvSpPr txBox="1"/>
            <p:nvPr/>
          </p:nvSpPr>
          <p:spPr>
            <a:xfrm>
              <a:off x="5855081" y="3898424"/>
              <a:ext cx="1865377"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2000" b="1" spc="0" dirty="0">
                  <a:solidFill>
                    <a:srgbClr val="334DC7"/>
                  </a:solidFill>
                  <a:latin typeface="Taub Sans Text" pitchFamily="2" charset="0"/>
                  <a:ea typeface="Taub Sans Text" pitchFamily="2" charset="0"/>
                </a:rPr>
                <a:t>Stable Value</a:t>
              </a:r>
              <a:endParaRPr sz="2000" b="1" spc="0" dirty="0">
                <a:solidFill>
                  <a:srgbClr val="334DC7"/>
                </a:solidFill>
                <a:latin typeface="Taub Sans Text" pitchFamily="2" charset="0"/>
                <a:ea typeface="Taub Sans Text" pitchFamily="2" charset="0"/>
              </a:endParaRPr>
            </a:p>
          </p:txBody>
        </p:sp>
        <p:sp>
          <p:nvSpPr>
            <p:cNvPr id="35" name="TextBox 34">
              <a:extLst>
                <a:ext uri="{FF2B5EF4-FFF2-40B4-BE49-F238E27FC236}">
                  <a16:creationId xmlns:a16="http://schemas.microsoft.com/office/drawing/2014/main" id="{46DEFEBF-4175-B686-4C3C-3DBC7E01A0FF}"/>
                </a:ext>
              </a:extLst>
            </p:cNvPr>
            <p:cNvSpPr txBox="1"/>
            <p:nvPr/>
          </p:nvSpPr>
          <p:spPr>
            <a:xfrm>
              <a:off x="5983345" y="4177685"/>
              <a:ext cx="3519345" cy="923330"/>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Taub Sans Text" pitchFamily="2" charset="0"/>
                  <a:ea typeface="Taub Sans Text" pitchFamily="2" charset="0"/>
                  <a:cs typeface="Arial"/>
                </a:rPr>
                <a:t>CDs, treasury bills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Money market funds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Stable value funds</a:t>
              </a:r>
              <a:endParaRPr lang="en-US" sz="1200" dirty="0">
                <a:latin typeface="Taub Sans Text" pitchFamily="2" charset="0"/>
                <a:ea typeface="Taub Sans Text" pitchFamily="2" charset="0"/>
                <a:cs typeface="Arial"/>
              </a:endParaRPr>
            </a:p>
          </p:txBody>
        </p:sp>
      </p:grpSp>
      <p:grpSp>
        <p:nvGrpSpPr>
          <p:cNvPr id="38" name="Group 37">
            <a:extLst>
              <a:ext uri="{FF2B5EF4-FFF2-40B4-BE49-F238E27FC236}">
                <a16:creationId xmlns:a16="http://schemas.microsoft.com/office/drawing/2014/main" id="{C29B9CB6-7DFF-AC1E-9EB7-8C39C6255CDD}"/>
              </a:ext>
            </a:extLst>
          </p:cNvPr>
          <p:cNvGrpSpPr/>
          <p:nvPr/>
        </p:nvGrpSpPr>
        <p:grpSpPr>
          <a:xfrm>
            <a:off x="7427408" y="2404336"/>
            <a:ext cx="2871182" cy="1328787"/>
            <a:chOff x="5855082" y="2066962"/>
            <a:chExt cx="2871182" cy="1328787"/>
          </a:xfrm>
        </p:grpSpPr>
        <p:sp>
          <p:nvSpPr>
            <p:cNvPr id="40" name="Subheading in 36pt (Taub Sans 070)">
              <a:extLst>
                <a:ext uri="{FF2B5EF4-FFF2-40B4-BE49-F238E27FC236}">
                  <a16:creationId xmlns:a16="http://schemas.microsoft.com/office/drawing/2014/main" id="{139060DB-9E29-985F-0DD8-3DA6AD0629B7}"/>
                </a:ext>
              </a:extLst>
            </p:cNvPr>
            <p:cNvSpPr txBox="1"/>
            <p:nvPr/>
          </p:nvSpPr>
          <p:spPr>
            <a:xfrm>
              <a:off x="5855082" y="2066962"/>
              <a:ext cx="987648"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2000" b="1" spc="0" dirty="0">
                  <a:solidFill>
                    <a:srgbClr val="D0271D"/>
                  </a:solidFill>
                  <a:latin typeface="Taub Sans Text" pitchFamily="2" charset="0"/>
                  <a:ea typeface="Taub Sans Text" pitchFamily="2" charset="0"/>
                </a:rPr>
                <a:t>Bonds</a:t>
              </a:r>
              <a:endParaRPr sz="2000" b="1" spc="0" dirty="0">
                <a:solidFill>
                  <a:srgbClr val="D0271D"/>
                </a:solidFill>
                <a:latin typeface="Taub Sans Text" pitchFamily="2" charset="0"/>
                <a:ea typeface="Taub Sans Text" pitchFamily="2" charset="0"/>
              </a:endParaRPr>
            </a:p>
          </p:txBody>
        </p:sp>
        <p:sp>
          <p:nvSpPr>
            <p:cNvPr id="41" name="TextBox 40">
              <a:extLst>
                <a:ext uri="{FF2B5EF4-FFF2-40B4-BE49-F238E27FC236}">
                  <a16:creationId xmlns:a16="http://schemas.microsoft.com/office/drawing/2014/main" id="{A8E388AB-DE63-2BA1-85CA-1170A775880E}"/>
                </a:ext>
              </a:extLst>
            </p:cNvPr>
            <p:cNvSpPr txBox="1"/>
            <p:nvPr/>
          </p:nvSpPr>
          <p:spPr>
            <a:xfrm>
              <a:off x="6024734" y="2472419"/>
              <a:ext cx="2701530" cy="923330"/>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Taub Sans Text" pitchFamily="2" charset="0"/>
                  <a:ea typeface="Taub Sans Text" pitchFamily="2" charset="0"/>
                  <a:cs typeface="Arial"/>
                </a:rPr>
                <a:t>Government bonds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Corporate bonds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Bond mutual funds</a:t>
              </a:r>
            </a:p>
          </p:txBody>
        </p:sp>
      </p:grpSp>
      <p:grpSp>
        <p:nvGrpSpPr>
          <p:cNvPr id="45" name="Group 44">
            <a:extLst>
              <a:ext uri="{FF2B5EF4-FFF2-40B4-BE49-F238E27FC236}">
                <a16:creationId xmlns:a16="http://schemas.microsoft.com/office/drawing/2014/main" id="{03CF6CCD-05B1-F599-0BF5-6C20FCA7FEFA}"/>
              </a:ext>
            </a:extLst>
          </p:cNvPr>
          <p:cNvGrpSpPr/>
          <p:nvPr/>
        </p:nvGrpSpPr>
        <p:grpSpPr>
          <a:xfrm>
            <a:off x="1106841" y="2404336"/>
            <a:ext cx="3685020" cy="1636512"/>
            <a:chOff x="446284" y="1639529"/>
            <a:chExt cx="2315560" cy="982770"/>
          </a:xfrm>
        </p:grpSpPr>
        <p:sp>
          <p:nvSpPr>
            <p:cNvPr id="47" name="Subheading in 36pt (Taub Sans 070)">
              <a:extLst>
                <a:ext uri="{FF2B5EF4-FFF2-40B4-BE49-F238E27FC236}">
                  <a16:creationId xmlns:a16="http://schemas.microsoft.com/office/drawing/2014/main" id="{410E689B-0269-7D83-B930-6B2901B44079}"/>
                </a:ext>
              </a:extLst>
            </p:cNvPr>
            <p:cNvSpPr txBox="1"/>
            <p:nvPr/>
          </p:nvSpPr>
          <p:spPr>
            <a:xfrm>
              <a:off x="446284" y="1639529"/>
              <a:ext cx="987648"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2000" b="1" spc="0" dirty="0">
                  <a:solidFill>
                    <a:srgbClr val="54565A"/>
                  </a:solidFill>
                  <a:latin typeface="Taub Sans Text" pitchFamily="2" charset="0"/>
                  <a:ea typeface="Taub Sans Text" pitchFamily="2" charset="0"/>
                </a:rPr>
                <a:t>Stocks</a:t>
              </a:r>
              <a:endParaRPr sz="2000" b="1" spc="0" dirty="0">
                <a:solidFill>
                  <a:srgbClr val="54565A"/>
                </a:solidFill>
                <a:latin typeface="Taub Sans Text" pitchFamily="2" charset="0"/>
                <a:ea typeface="Taub Sans Text" pitchFamily="2" charset="0"/>
              </a:endParaRPr>
            </a:p>
          </p:txBody>
        </p:sp>
        <p:sp>
          <p:nvSpPr>
            <p:cNvPr id="48" name="TextBox 47">
              <a:extLst>
                <a:ext uri="{FF2B5EF4-FFF2-40B4-BE49-F238E27FC236}">
                  <a16:creationId xmlns:a16="http://schemas.microsoft.com/office/drawing/2014/main" id="{D25D58A3-3B14-9A0E-8366-286483D27048}"/>
                </a:ext>
              </a:extLst>
            </p:cNvPr>
            <p:cNvSpPr txBox="1"/>
            <p:nvPr/>
          </p:nvSpPr>
          <p:spPr>
            <a:xfrm>
              <a:off x="597695" y="1901469"/>
              <a:ext cx="2164149" cy="720830"/>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Taub Sans Text" pitchFamily="2" charset="0"/>
                  <a:ea typeface="Taub Sans Text" pitchFamily="2" charset="0"/>
                  <a:cs typeface="Arial"/>
                </a:rPr>
                <a:t>Companies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Industries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Countries</a:t>
              </a:r>
            </a:p>
            <a:p>
              <a:pPr marL="285750" indent="-285750">
                <a:buFont typeface="Wingdings" panose="05000000000000000000" pitchFamily="2" charset="2"/>
                <a:buChar char="§"/>
              </a:pPr>
              <a:r>
                <a:rPr lang="en-US" dirty="0">
                  <a:latin typeface="Taub Sans Text" pitchFamily="2" charset="0"/>
                  <a:ea typeface="Taub Sans Text" pitchFamily="2" charset="0"/>
                  <a:cs typeface="Arial"/>
                </a:rPr>
                <a:t>Stock mutual funds</a:t>
              </a:r>
            </a:p>
          </p:txBody>
        </p:sp>
      </p:grpSp>
      <p:sp>
        <p:nvSpPr>
          <p:cNvPr id="54" name="TextBox 53">
            <a:extLst>
              <a:ext uri="{FF2B5EF4-FFF2-40B4-BE49-F238E27FC236}">
                <a16:creationId xmlns:a16="http://schemas.microsoft.com/office/drawing/2014/main" id="{3BA60852-A330-5B81-4262-C1E8EACFD47A}"/>
              </a:ext>
            </a:extLst>
          </p:cNvPr>
          <p:cNvSpPr txBox="1"/>
          <p:nvPr/>
        </p:nvSpPr>
        <p:spPr>
          <a:xfrm>
            <a:off x="161496" y="5797597"/>
            <a:ext cx="5437199" cy="430887"/>
          </a:xfrm>
          <a:prstGeom prst="rect">
            <a:avLst/>
          </a:prstGeom>
          <a:noFill/>
        </p:spPr>
        <p:txBody>
          <a:bodyPr wrap="square" rtlCol="0">
            <a:spAutoFit/>
          </a:bodyPr>
          <a:lstStyle/>
          <a:p>
            <a:r>
              <a:rPr lang="en-US" sz="1100" dirty="0">
                <a:latin typeface="Taub Sans Text" pitchFamily="2" charset="0"/>
                <a:ea typeface="Taub Sans Text" pitchFamily="2" charset="0"/>
              </a:rPr>
              <a:t>Using diversification as part of your investment strategy neither assures nor guarantees better performance and cannot protect against loss in declining markets. </a:t>
            </a:r>
            <a:endParaRPr lang="en-US" sz="1100" dirty="0">
              <a:latin typeface="Taub Sans Text" pitchFamily="2" charset="0"/>
              <a:ea typeface="Taub Sans Text" pitchFamily="2" charset="0"/>
              <a:cs typeface="Arial"/>
            </a:endParaRPr>
          </a:p>
        </p:txBody>
      </p:sp>
    </p:spTree>
    <p:extLst>
      <p:ext uri="{BB962C8B-B14F-4D97-AF65-F5344CB8AC3E}">
        <p14:creationId xmlns:p14="http://schemas.microsoft.com/office/powerpoint/2010/main" val="1559781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6DE9C-9894-AF0A-CAD7-E962568A1AF7}"/>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0DB5006-2168-4348-3BA7-53A41B9AD92E}"/>
              </a:ext>
            </a:extLst>
          </p:cNvPr>
          <p:cNvSpPr>
            <a:spLocks noGrp="1"/>
          </p:cNvSpPr>
          <p:nvPr>
            <p:ph type="title"/>
          </p:nvPr>
        </p:nvSpPr>
        <p:spPr>
          <a:xfrm>
            <a:off x="369048" y="266812"/>
            <a:ext cx="11453112" cy="575925"/>
          </a:xfrm>
        </p:spPr>
        <p:txBody>
          <a:bodyPr/>
          <a:lstStyle/>
          <a:p>
            <a:r>
              <a:rPr lang="en-US" dirty="0"/>
              <a:t>Investing fundamentals</a:t>
            </a:r>
          </a:p>
        </p:txBody>
      </p:sp>
      <p:sp>
        <p:nvSpPr>
          <p:cNvPr id="10" name="Subtitle">
            <a:extLst>
              <a:ext uri="{FF2B5EF4-FFF2-40B4-BE49-F238E27FC236}">
                <a16:creationId xmlns:a16="http://schemas.microsoft.com/office/drawing/2014/main" id="{A7B4ABE6-6850-A4DC-E038-6B420759E005}"/>
              </a:ext>
            </a:extLst>
          </p:cNvPr>
          <p:cNvSpPr>
            <a:spLocks noGrp="1"/>
          </p:cNvSpPr>
          <p:nvPr>
            <p:ph type="body" sz="quarter" idx="15"/>
          </p:nvPr>
        </p:nvSpPr>
        <p:spPr>
          <a:xfrm>
            <a:off x="369047" y="873458"/>
            <a:ext cx="11453112" cy="328252"/>
          </a:xfrm>
        </p:spPr>
        <p:txBody>
          <a:bodyPr/>
          <a:lstStyle/>
          <a:p>
            <a:r>
              <a:rPr lang="en-US" dirty="0"/>
              <a:t>Asset allocation</a:t>
            </a:r>
          </a:p>
        </p:txBody>
      </p:sp>
      <p:sp>
        <p:nvSpPr>
          <p:cNvPr id="9" name="H2">
            <a:extLst>
              <a:ext uri="{FF2B5EF4-FFF2-40B4-BE49-F238E27FC236}">
                <a16:creationId xmlns:a16="http://schemas.microsoft.com/office/drawing/2014/main" id="{F44EC770-A88A-82DC-4CEB-BC0533CA29C0}"/>
              </a:ext>
            </a:extLst>
          </p:cNvPr>
          <p:cNvSpPr>
            <a:spLocks noGrp="1"/>
          </p:cNvSpPr>
          <p:nvPr>
            <p:ph type="body" sz="quarter" idx="14"/>
          </p:nvPr>
        </p:nvSpPr>
        <p:spPr>
          <a:xfrm>
            <a:off x="369049" y="1783294"/>
            <a:ext cx="11453110" cy="648096"/>
          </a:xfrm>
        </p:spPr>
        <p:txBody>
          <a:bodyPr/>
          <a:lstStyle/>
          <a:p>
            <a:r>
              <a:rPr lang="en-US" sz="2000" dirty="0">
                <a:ea typeface="Taub Sans Text" pitchFamily="2" charset="0"/>
                <a:cs typeface="Proxima Nova" charset="0"/>
              </a:rPr>
              <a:t>Find the right mix among the three asset classes.</a:t>
            </a:r>
          </a:p>
        </p:txBody>
      </p:sp>
      <p:sp>
        <p:nvSpPr>
          <p:cNvPr id="3" name="TextBox 2">
            <a:extLst>
              <a:ext uri="{FF2B5EF4-FFF2-40B4-BE49-F238E27FC236}">
                <a16:creationId xmlns:a16="http://schemas.microsoft.com/office/drawing/2014/main" id="{9FD1C75D-860B-E3AB-47D4-29E6FC913891}"/>
              </a:ext>
            </a:extLst>
          </p:cNvPr>
          <p:cNvSpPr txBox="1"/>
          <p:nvPr/>
        </p:nvSpPr>
        <p:spPr>
          <a:xfrm>
            <a:off x="266979" y="5984542"/>
            <a:ext cx="11229776" cy="430887"/>
          </a:xfrm>
          <a:prstGeom prst="rect">
            <a:avLst/>
          </a:prstGeom>
          <a:noFill/>
        </p:spPr>
        <p:txBody>
          <a:bodyPr wrap="square" rtlCol="0">
            <a:spAutoFit/>
          </a:bodyPr>
          <a:lstStyle/>
          <a:p>
            <a:r>
              <a:rPr lang="en-US" sz="1100" dirty="0">
                <a:latin typeface="Taub Sans Text" pitchFamily="2" charset="0"/>
                <a:ea typeface="Taub Sans Text" pitchFamily="2" charset="0"/>
              </a:rPr>
              <a:t>Using asset allocation as part of your investment strategy neither assures nor guarantees better performance and cannot protect against loss in declining markets. These hypothetical portfolios are for illustrative purposes only and not a recommendation of a specific asset allocation strategy. </a:t>
            </a:r>
            <a:endParaRPr lang="en-US" sz="1100" dirty="0">
              <a:latin typeface="Taub Sans Text" pitchFamily="2" charset="0"/>
              <a:ea typeface="Taub Sans Text" pitchFamily="2" charset="0"/>
              <a:cs typeface="Arial"/>
            </a:endParaRPr>
          </a:p>
        </p:txBody>
      </p:sp>
      <p:graphicFrame>
        <p:nvGraphicFramePr>
          <p:cNvPr id="12" name="Chart 11">
            <a:extLst>
              <a:ext uri="{FF2B5EF4-FFF2-40B4-BE49-F238E27FC236}">
                <a16:creationId xmlns:a16="http://schemas.microsoft.com/office/drawing/2014/main" id="{A2F4FE65-A4F0-F210-28DA-E49B4F55C466}"/>
              </a:ext>
            </a:extLst>
          </p:cNvPr>
          <p:cNvGraphicFramePr/>
          <p:nvPr>
            <p:extLst>
              <p:ext uri="{D42A27DB-BD31-4B8C-83A1-F6EECF244321}">
                <p14:modId xmlns:p14="http://schemas.microsoft.com/office/powerpoint/2010/main" val="2014316465"/>
              </p:ext>
            </p:extLst>
          </p:nvPr>
        </p:nvGraphicFramePr>
        <p:xfrm>
          <a:off x="7797629" y="3319166"/>
          <a:ext cx="2920059" cy="2202515"/>
        </p:xfrm>
        <a:graphic>
          <a:graphicData uri="http://schemas.openxmlformats.org/drawingml/2006/chart">
            <c:chart xmlns:c="http://schemas.openxmlformats.org/drawingml/2006/chart" xmlns:r="http://schemas.openxmlformats.org/officeDocument/2006/relationships" r:id="rId3"/>
          </a:graphicData>
        </a:graphic>
      </p:graphicFrame>
      <p:sp>
        <p:nvSpPr>
          <p:cNvPr id="13" name="Subheading in 36pt (Taub Sans 070)">
            <a:extLst>
              <a:ext uri="{FF2B5EF4-FFF2-40B4-BE49-F238E27FC236}">
                <a16:creationId xmlns:a16="http://schemas.microsoft.com/office/drawing/2014/main" id="{516EBE0E-CD99-A7E5-4BA8-C93DED444505}"/>
              </a:ext>
            </a:extLst>
          </p:cNvPr>
          <p:cNvSpPr txBox="1"/>
          <p:nvPr/>
        </p:nvSpPr>
        <p:spPr>
          <a:xfrm>
            <a:off x="2007340" y="2516701"/>
            <a:ext cx="1668294" cy="34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3600" spc="-107">
                <a:solidFill>
                  <a:schemeClr val="accent6">
                    <a:hueOff val="12172881"/>
                    <a:satOff val="-29209"/>
                    <a:lumOff val="-43333"/>
                  </a:schemeClr>
                </a:solidFill>
              </a:defRPr>
            </a:lvl1pPr>
          </a:lstStyle>
          <a:p>
            <a:pPr algn="ctr"/>
            <a:r>
              <a:rPr lang="en-US" sz="2000" b="1" spc="0" dirty="0">
                <a:solidFill>
                  <a:schemeClr val="tx1"/>
                </a:solidFill>
                <a:latin typeface="Taub Sans Text" pitchFamily="2" charset="0"/>
                <a:ea typeface="Taub Sans Text" pitchFamily="2" charset="0"/>
              </a:rPr>
              <a:t>Longer time horizon</a:t>
            </a:r>
            <a:endParaRPr sz="2000" b="1" spc="0" dirty="0">
              <a:solidFill>
                <a:schemeClr val="tx1"/>
              </a:solidFill>
              <a:latin typeface="Taub Sans Text" pitchFamily="2" charset="0"/>
              <a:ea typeface="Taub Sans Text" pitchFamily="2" charset="0"/>
            </a:endParaRPr>
          </a:p>
        </p:txBody>
      </p:sp>
      <p:sp>
        <p:nvSpPr>
          <p:cNvPr id="15" name="Subheading in 36pt (Taub Sans 070)">
            <a:extLst>
              <a:ext uri="{FF2B5EF4-FFF2-40B4-BE49-F238E27FC236}">
                <a16:creationId xmlns:a16="http://schemas.microsoft.com/office/drawing/2014/main" id="{F14859A5-4EA0-42C2-421B-BED395611F6E}"/>
              </a:ext>
            </a:extLst>
          </p:cNvPr>
          <p:cNvSpPr txBox="1"/>
          <p:nvPr/>
        </p:nvSpPr>
        <p:spPr>
          <a:xfrm>
            <a:off x="8179504" y="2517569"/>
            <a:ext cx="1455882"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3600" spc="-107">
                <a:solidFill>
                  <a:schemeClr val="accent6">
                    <a:hueOff val="12172881"/>
                    <a:satOff val="-29209"/>
                    <a:lumOff val="-43333"/>
                  </a:schemeClr>
                </a:solidFill>
              </a:defRPr>
            </a:lvl1pPr>
          </a:lstStyle>
          <a:p>
            <a:pPr algn="ctr"/>
            <a:r>
              <a:rPr lang="en-US" sz="2000" b="1" spc="0" dirty="0">
                <a:solidFill>
                  <a:schemeClr val="tx1"/>
                </a:solidFill>
                <a:latin typeface="Taub Sans Text" pitchFamily="2" charset="0"/>
                <a:ea typeface="Taub Sans Text" pitchFamily="2" charset="0"/>
              </a:rPr>
              <a:t>Shorter time horizon</a:t>
            </a:r>
          </a:p>
        </p:txBody>
      </p:sp>
      <p:grpSp>
        <p:nvGrpSpPr>
          <p:cNvPr id="19" name="Group 18">
            <a:extLst>
              <a:ext uri="{FF2B5EF4-FFF2-40B4-BE49-F238E27FC236}">
                <a16:creationId xmlns:a16="http://schemas.microsoft.com/office/drawing/2014/main" id="{E7906CF7-03C2-3BDB-C6BF-459CB1A67CD2}"/>
              </a:ext>
            </a:extLst>
          </p:cNvPr>
          <p:cNvGrpSpPr/>
          <p:nvPr/>
        </p:nvGrpSpPr>
        <p:grpSpPr>
          <a:xfrm>
            <a:off x="153804" y="3191244"/>
            <a:ext cx="5668190" cy="2979068"/>
            <a:chOff x="153804" y="2431391"/>
            <a:chExt cx="5668190" cy="2979068"/>
          </a:xfrm>
        </p:grpSpPr>
        <p:graphicFrame>
          <p:nvGraphicFramePr>
            <p:cNvPr id="7" name="Chart 6">
              <a:extLst>
                <a:ext uri="{FF2B5EF4-FFF2-40B4-BE49-F238E27FC236}">
                  <a16:creationId xmlns:a16="http://schemas.microsoft.com/office/drawing/2014/main" id="{182E12EF-F880-B9FE-3BB5-435FB8A22879}"/>
                </a:ext>
              </a:extLst>
            </p:cNvPr>
            <p:cNvGraphicFramePr/>
            <p:nvPr>
              <p:extLst>
                <p:ext uri="{D42A27DB-BD31-4B8C-83A1-F6EECF244321}">
                  <p14:modId xmlns:p14="http://schemas.microsoft.com/office/powerpoint/2010/main" val="3185948502"/>
                </p:ext>
              </p:extLst>
            </p:nvPr>
          </p:nvGraphicFramePr>
          <p:xfrm>
            <a:off x="1068947" y="2431391"/>
            <a:ext cx="3837904" cy="2979068"/>
          </p:xfrm>
          <a:graphic>
            <a:graphicData uri="http://schemas.openxmlformats.org/drawingml/2006/chart">
              <c:chart xmlns:c="http://schemas.openxmlformats.org/drawingml/2006/chart" xmlns:r="http://schemas.openxmlformats.org/officeDocument/2006/relationships" r:id="rId4"/>
            </a:graphicData>
          </a:graphic>
        </p:graphicFrame>
        <p:sp>
          <p:nvSpPr>
            <p:cNvPr id="16" name="Subheading in 36pt (Taub Sans 070)">
              <a:extLst>
                <a:ext uri="{FF2B5EF4-FFF2-40B4-BE49-F238E27FC236}">
                  <a16:creationId xmlns:a16="http://schemas.microsoft.com/office/drawing/2014/main" id="{48D63CFD-E5D1-1102-781E-30282A32A506}"/>
                </a:ext>
              </a:extLst>
            </p:cNvPr>
            <p:cNvSpPr txBox="1"/>
            <p:nvPr/>
          </p:nvSpPr>
          <p:spPr>
            <a:xfrm>
              <a:off x="153804" y="3467522"/>
              <a:ext cx="1571759" cy="63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1600" b="1" spc="0" dirty="0">
                  <a:solidFill>
                    <a:srgbClr val="54565A"/>
                  </a:solidFill>
                  <a:latin typeface="Taub Sans Text" pitchFamily="2" charset="0"/>
                  <a:ea typeface="Taub Sans Text" pitchFamily="2" charset="0"/>
                </a:rPr>
                <a:t>60% Stocks</a:t>
              </a:r>
              <a:endParaRPr sz="1600" b="1" spc="0" dirty="0">
                <a:solidFill>
                  <a:srgbClr val="54565A"/>
                </a:solidFill>
                <a:latin typeface="Taub Sans Text" pitchFamily="2" charset="0"/>
                <a:ea typeface="Taub Sans Text" pitchFamily="2" charset="0"/>
              </a:endParaRPr>
            </a:p>
          </p:txBody>
        </p:sp>
        <p:sp>
          <p:nvSpPr>
            <p:cNvPr id="17" name="Subheading in 36pt (Taub Sans 070)">
              <a:extLst>
                <a:ext uri="{FF2B5EF4-FFF2-40B4-BE49-F238E27FC236}">
                  <a16:creationId xmlns:a16="http://schemas.microsoft.com/office/drawing/2014/main" id="{3EEC9756-FE13-0345-58D8-0645CDFEC1DF}"/>
                </a:ext>
              </a:extLst>
            </p:cNvPr>
            <p:cNvSpPr txBox="1"/>
            <p:nvPr/>
          </p:nvSpPr>
          <p:spPr>
            <a:xfrm>
              <a:off x="3868131" y="4471754"/>
              <a:ext cx="1953863"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1600" b="1" spc="0" dirty="0">
                  <a:solidFill>
                    <a:srgbClr val="334DC7"/>
                  </a:solidFill>
                  <a:latin typeface="Taub Sans Text" pitchFamily="2" charset="0"/>
                  <a:ea typeface="Taub Sans Text" pitchFamily="2" charset="0"/>
                </a:rPr>
                <a:t>5% Stable Value</a:t>
              </a:r>
              <a:endParaRPr sz="1600" b="1" spc="0" dirty="0">
                <a:solidFill>
                  <a:srgbClr val="334DC7"/>
                </a:solidFill>
                <a:latin typeface="Taub Sans Text" pitchFamily="2" charset="0"/>
                <a:ea typeface="Taub Sans Text" pitchFamily="2" charset="0"/>
              </a:endParaRPr>
            </a:p>
          </p:txBody>
        </p:sp>
        <p:sp>
          <p:nvSpPr>
            <p:cNvPr id="18" name="Subheading in 36pt (Taub Sans 070)">
              <a:extLst>
                <a:ext uri="{FF2B5EF4-FFF2-40B4-BE49-F238E27FC236}">
                  <a16:creationId xmlns:a16="http://schemas.microsoft.com/office/drawing/2014/main" id="{3C01BE9B-DC11-0BD0-DCFE-92D4892D7642}"/>
                </a:ext>
              </a:extLst>
            </p:cNvPr>
            <p:cNvSpPr txBox="1"/>
            <p:nvPr/>
          </p:nvSpPr>
          <p:spPr>
            <a:xfrm>
              <a:off x="3868131" y="2890414"/>
              <a:ext cx="1361135"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1600" b="1" spc="0" dirty="0">
                  <a:solidFill>
                    <a:srgbClr val="D0271D"/>
                  </a:solidFill>
                  <a:latin typeface="Taub Sans Text" pitchFamily="2" charset="0"/>
                  <a:ea typeface="Taub Sans Text" pitchFamily="2" charset="0"/>
                </a:rPr>
                <a:t>35% Bonds</a:t>
              </a:r>
              <a:endParaRPr sz="1600" b="1" spc="0" dirty="0">
                <a:solidFill>
                  <a:srgbClr val="D0271D"/>
                </a:solidFill>
                <a:latin typeface="Taub Sans Text" pitchFamily="2" charset="0"/>
                <a:ea typeface="Taub Sans Text" pitchFamily="2" charset="0"/>
              </a:endParaRPr>
            </a:p>
          </p:txBody>
        </p:sp>
      </p:grpSp>
      <p:sp>
        <p:nvSpPr>
          <p:cNvPr id="20" name="Subheading in 36pt (Taub Sans 070)">
            <a:extLst>
              <a:ext uri="{FF2B5EF4-FFF2-40B4-BE49-F238E27FC236}">
                <a16:creationId xmlns:a16="http://schemas.microsoft.com/office/drawing/2014/main" id="{3E5378EB-8B40-36BD-ADD5-A934F435621A}"/>
              </a:ext>
            </a:extLst>
          </p:cNvPr>
          <p:cNvSpPr txBox="1"/>
          <p:nvPr/>
        </p:nvSpPr>
        <p:spPr>
          <a:xfrm>
            <a:off x="6222899" y="4204587"/>
            <a:ext cx="1953863"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1600" b="1" spc="0" dirty="0">
                <a:solidFill>
                  <a:srgbClr val="334DC7"/>
                </a:solidFill>
                <a:latin typeface="Taub Sans Text" pitchFamily="2" charset="0"/>
                <a:ea typeface="Taub Sans Text" pitchFamily="2" charset="0"/>
              </a:rPr>
              <a:t>25% Stable Value</a:t>
            </a:r>
            <a:endParaRPr sz="1600" b="1" spc="0" dirty="0">
              <a:solidFill>
                <a:srgbClr val="334DC7"/>
              </a:solidFill>
              <a:latin typeface="Taub Sans Text" pitchFamily="2" charset="0"/>
              <a:ea typeface="Taub Sans Text" pitchFamily="2" charset="0"/>
            </a:endParaRPr>
          </a:p>
        </p:txBody>
      </p:sp>
      <p:sp>
        <p:nvSpPr>
          <p:cNvPr id="21" name="Subheading in 36pt (Taub Sans 070)">
            <a:extLst>
              <a:ext uri="{FF2B5EF4-FFF2-40B4-BE49-F238E27FC236}">
                <a16:creationId xmlns:a16="http://schemas.microsoft.com/office/drawing/2014/main" id="{10F0B4B0-BEB6-237F-08B6-B3E5222EC0CC}"/>
              </a:ext>
            </a:extLst>
          </p:cNvPr>
          <p:cNvSpPr txBox="1"/>
          <p:nvPr/>
        </p:nvSpPr>
        <p:spPr>
          <a:xfrm>
            <a:off x="9492810" y="3191244"/>
            <a:ext cx="1571759" cy="63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1600" b="1" spc="0" dirty="0">
                <a:solidFill>
                  <a:srgbClr val="54565A"/>
                </a:solidFill>
                <a:latin typeface="Taub Sans Text" pitchFamily="2" charset="0"/>
                <a:ea typeface="Taub Sans Text" pitchFamily="2" charset="0"/>
              </a:rPr>
              <a:t>5% Stocks</a:t>
            </a:r>
            <a:endParaRPr sz="1600" b="1" spc="0" dirty="0">
              <a:solidFill>
                <a:srgbClr val="54565A"/>
              </a:solidFill>
              <a:latin typeface="Taub Sans Text" pitchFamily="2" charset="0"/>
              <a:ea typeface="Taub Sans Text" pitchFamily="2" charset="0"/>
            </a:endParaRPr>
          </a:p>
        </p:txBody>
      </p:sp>
      <p:sp>
        <p:nvSpPr>
          <p:cNvPr id="22" name="Subheading in 36pt (Taub Sans 070)">
            <a:extLst>
              <a:ext uri="{FF2B5EF4-FFF2-40B4-BE49-F238E27FC236}">
                <a16:creationId xmlns:a16="http://schemas.microsoft.com/office/drawing/2014/main" id="{A56270AB-D26D-C711-5DA6-D429E8592A4B}"/>
              </a:ext>
            </a:extLst>
          </p:cNvPr>
          <p:cNvSpPr txBox="1"/>
          <p:nvPr/>
        </p:nvSpPr>
        <p:spPr>
          <a:xfrm>
            <a:off x="9796476" y="5166776"/>
            <a:ext cx="1361135"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1600" b="1" spc="0" dirty="0">
                <a:solidFill>
                  <a:srgbClr val="D0271D"/>
                </a:solidFill>
                <a:latin typeface="Taub Sans Text" pitchFamily="2" charset="0"/>
                <a:ea typeface="Taub Sans Text" pitchFamily="2" charset="0"/>
              </a:rPr>
              <a:t>70% Bonds</a:t>
            </a:r>
            <a:endParaRPr sz="1600" b="1" spc="0" dirty="0">
              <a:solidFill>
                <a:srgbClr val="D0271D"/>
              </a:solidFill>
              <a:latin typeface="Taub Sans Text" pitchFamily="2" charset="0"/>
              <a:ea typeface="Taub Sans Text" pitchFamily="2" charset="0"/>
            </a:endParaRPr>
          </a:p>
        </p:txBody>
      </p:sp>
    </p:spTree>
    <p:extLst>
      <p:ext uri="{BB962C8B-B14F-4D97-AF65-F5344CB8AC3E}">
        <p14:creationId xmlns:p14="http://schemas.microsoft.com/office/powerpoint/2010/main" val="1192785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19ECD-4D5F-7385-C130-13C9CCAE16D6}"/>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4A637E8A-FA46-FA01-56DA-C076D5A0EBB5}"/>
              </a:ext>
            </a:extLst>
          </p:cNvPr>
          <p:cNvSpPr>
            <a:spLocks noGrp="1"/>
          </p:cNvSpPr>
          <p:nvPr>
            <p:ph type="title"/>
          </p:nvPr>
        </p:nvSpPr>
        <p:spPr>
          <a:xfrm>
            <a:off x="369048" y="266812"/>
            <a:ext cx="11465810" cy="553926"/>
          </a:xfrm>
        </p:spPr>
        <p:txBody>
          <a:bodyPr/>
          <a:lstStyle/>
          <a:p>
            <a:r>
              <a:rPr lang="en-US" dirty="0"/>
              <a:t>TARGET DATE FUND INVESTING</a:t>
            </a:r>
          </a:p>
        </p:txBody>
      </p:sp>
      <p:sp>
        <p:nvSpPr>
          <p:cNvPr id="9" name="Subtitle">
            <a:extLst>
              <a:ext uri="{FF2B5EF4-FFF2-40B4-BE49-F238E27FC236}">
                <a16:creationId xmlns:a16="http://schemas.microsoft.com/office/drawing/2014/main" id="{546D3148-8AF6-F117-B9CE-114AC1A99390}"/>
              </a:ext>
            </a:extLst>
          </p:cNvPr>
          <p:cNvSpPr>
            <a:spLocks noGrp="1"/>
          </p:cNvSpPr>
          <p:nvPr>
            <p:ph type="body" sz="quarter" idx="15"/>
          </p:nvPr>
        </p:nvSpPr>
        <p:spPr>
          <a:xfrm>
            <a:off x="369047" y="873458"/>
            <a:ext cx="11465810" cy="328252"/>
          </a:xfrm>
        </p:spPr>
        <p:txBody>
          <a:bodyPr/>
          <a:lstStyle/>
          <a:p>
            <a:r>
              <a:rPr lang="en-US" dirty="0"/>
              <a:t>Manage risk tolerance and time horizon</a:t>
            </a:r>
          </a:p>
        </p:txBody>
      </p:sp>
      <p:sp>
        <p:nvSpPr>
          <p:cNvPr id="3" name="H2">
            <a:extLst>
              <a:ext uri="{FF2B5EF4-FFF2-40B4-BE49-F238E27FC236}">
                <a16:creationId xmlns:a16="http://schemas.microsoft.com/office/drawing/2014/main" id="{874BDEE9-2550-24DF-E85B-B922DCFBD1CE}"/>
              </a:ext>
            </a:extLst>
          </p:cNvPr>
          <p:cNvSpPr>
            <a:spLocks noGrp="1"/>
          </p:cNvSpPr>
          <p:nvPr>
            <p:ph type="body" sz="quarter" idx="23"/>
          </p:nvPr>
        </p:nvSpPr>
        <p:spPr>
          <a:xfrm>
            <a:off x="369049" y="1641625"/>
            <a:ext cx="11465808" cy="315871"/>
          </a:xfrm>
        </p:spPr>
        <p:txBody>
          <a:bodyPr/>
          <a:lstStyle/>
          <a:p>
            <a:r>
              <a:rPr lang="en-US" sz="1800" dirty="0">
                <a:ea typeface="Proxima Nova" charset="0"/>
                <a:cs typeface="Proxima Nova" charset="0"/>
              </a:rPr>
              <a:t>How target date funds are adjusted over time as each portfolio becomes more conservative.</a:t>
            </a:r>
          </a:p>
        </p:txBody>
      </p:sp>
      <p:graphicFrame>
        <p:nvGraphicFramePr>
          <p:cNvPr id="2" name="Chart 1">
            <a:extLst>
              <a:ext uri="{FF2B5EF4-FFF2-40B4-BE49-F238E27FC236}">
                <a16:creationId xmlns:a16="http://schemas.microsoft.com/office/drawing/2014/main" id="{EB9BA553-4174-0DC9-6BED-3B11CD383CA9}"/>
              </a:ext>
            </a:extLst>
          </p:cNvPr>
          <p:cNvGraphicFramePr/>
          <p:nvPr>
            <p:extLst>
              <p:ext uri="{D42A27DB-BD31-4B8C-83A1-F6EECF244321}">
                <p14:modId xmlns:p14="http://schemas.microsoft.com/office/powerpoint/2010/main" val="3559141439"/>
              </p:ext>
            </p:extLst>
          </p:nvPr>
        </p:nvGraphicFramePr>
        <p:xfrm>
          <a:off x="1063714" y="2249779"/>
          <a:ext cx="2279915" cy="1908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E9070F41-4542-7434-769A-F069625DB8EE}"/>
              </a:ext>
            </a:extLst>
          </p:cNvPr>
          <p:cNvGraphicFramePr/>
          <p:nvPr>
            <p:extLst>
              <p:ext uri="{D42A27DB-BD31-4B8C-83A1-F6EECF244321}">
                <p14:modId xmlns:p14="http://schemas.microsoft.com/office/powerpoint/2010/main" val="180772329"/>
              </p:ext>
            </p:extLst>
          </p:nvPr>
        </p:nvGraphicFramePr>
        <p:xfrm>
          <a:off x="4330077" y="2241249"/>
          <a:ext cx="2279914" cy="18896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FE88B29-3406-3DBB-EAD1-6E864E458EBA}"/>
              </a:ext>
            </a:extLst>
          </p:cNvPr>
          <p:cNvGraphicFramePr/>
          <p:nvPr>
            <p:extLst>
              <p:ext uri="{D42A27DB-BD31-4B8C-83A1-F6EECF244321}">
                <p14:modId xmlns:p14="http://schemas.microsoft.com/office/powerpoint/2010/main" val="2711438885"/>
              </p:ext>
            </p:extLst>
          </p:nvPr>
        </p:nvGraphicFramePr>
        <p:xfrm>
          <a:off x="7734600" y="2272773"/>
          <a:ext cx="2298962" cy="188580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9E9C3BB5-F42E-7759-0863-8D5C88B02E69}"/>
              </a:ext>
            </a:extLst>
          </p:cNvPr>
          <p:cNvSpPr txBox="1"/>
          <p:nvPr/>
        </p:nvSpPr>
        <p:spPr>
          <a:xfrm>
            <a:off x="964320" y="4700002"/>
            <a:ext cx="2478701"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121C4E"/>
                </a:solidFill>
                <a:effectLst/>
                <a:uFillTx/>
                <a:latin typeface="Taub Sans Text" pitchFamily="2" charset="0"/>
                <a:ea typeface="Taub Sans Text" pitchFamily="2" charset="0"/>
                <a:cs typeface="TaubSans-Regular"/>
                <a:sym typeface="TaubSans-Regular"/>
              </a:rPr>
              <a:t>Initially the portfolio will include a mix of more aggressive</a:t>
            </a:r>
            <a:r>
              <a:rPr kumimoji="0" lang="en-US" sz="1400" b="0" i="0" u="none" strike="noStrike" cap="none" spc="0" normalizeH="0" dirty="0">
                <a:ln>
                  <a:noFill/>
                </a:ln>
                <a:solidFill>
                  <a:srgbClr val="121C4E"/>
                </a:solidFill>
                <a:effectLst/>
                <a:uFillTx/>
                <a:latin typeface="Taub Sans Text" pitchFamily="2" charset="0"/>
                <a:ea typeface="Taub Sans Text" pitchFamily="2" charset="0"/>
                <a:cs typeface="TaubSans-Regular"/>
                <a:sym typeface="TaubSans-Regular"/>
              </a:rPr>
              <a:t> funds.</a:t>
            </a:r>
            <a:endParaRPr kumimoji="0" lang="en-US" sz="1400" b="0" i="0" u="none" strike="noStrike" cap="none" spc="0" normalizeH="0" baseline="0" dirty="0">
              <a:ln>
                <a:noFill/>
              </a:ln>
              <a:solidFill>
                <a:srgbClr val="121C4E"/>
              </a:solidFill>
              <a:effectLst/>
              <a:uFillTx/>
              <a:latin typeface="Taub Sans Text" pitchFamily="2" charset="0"/>
              <a:ea typeface="Taub Sans Text" pitchFamily="2" charset="0"/>
              <a:cs typeface="TaubSans-Regular"/>
              <a:sym typeface="TaubSans-Regular"/>
            </a:endParaRPr>
          </a:p>
        </p:txBody>
      </p:sp>
      <p:sp>
        <p:nvSpPr>
          <p:cNvPr id="7" name="TextBox 6">
            <a:extLst>
              <a:ext uri="{FF2B5EF4-FFF2-40B4-BE49-F238E27FC236}">
                <a16:creationId xmlns:a16="http://schemas.microsoft.com/office/drawing/2014/main" id="{A9AD5BA6-5FD1-1603-F0CB-C6DAE7FE50EC}"/>
              </a:ext>
            </a:extLst>
          </p:cNvPr>
          <p:cNvSpPr txBox="1"/>
          <p:nvPr/>
        </p:nvSpPr>
        <p:spPr>
          <a:xfrm>
            <a:off x="4137570" y="4689764"/>
            <a:ext cx="2664927"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121C4E"/>
                </a:solidFill>
                <a:effectLst/>
                <a:uFillTx/>
                <a:latin typeface="Taub Sans Text" pitchFamily="2" charset="0"/>
                <a:ea typeface="Taub Sans Text" pitchFamily="2" charset="0"/>
                <a:cs typeface="TaubSans-Regular"/>
                <a:sym typeface="TaubSans-Regular"/>
              </a:rPr>
              <a:t>Some money is gradually shifted</a:t>
            </a:r>
            <a:r>
              <a:rPr kumimoji="0" lang="en-US" sz="1400" b="0" i="0" u="none" strike="noStrike" cap="none" spc="0" normalizeH="0" dirty="0">
                <a:ln>
                  <a:noFill/>
                </a:ln>
                <a:solidFill>
                  <a:srgbClr val="121C4E"/>
                </a:solidFill>
                <a:effectLst/>
                <a:uFillTx/>
                <a:latin typeface="Taub Sans Text" pitchFamily="2" charset="0"/>
                <a:ea typeface="Taub Sans Text" pitchFamily="2" charset="0"/>
                <a:cs typeface="TaubSans-Regular"/>
                <a:sym typeface="TaubSans-Regular"/>
              </a:rPr>
              <a:t> out of more aggressive funds and into more income-oriented funds.</a:t>
            </a:r>
            <a:endParaRPr kumimoji="0" lang="en-US" sz="1400" b="0" i="0" u="none" strike="noStrike" cap="none" spc="0" normalizeH="0" baseline="0" dirty="0">
              <a:ln>
                <a:noFill/>
              </a:ln>
              <a:solidFill>
                <a:srgbClr val="121C4E"/>
              </a:solidFill>
              <a:effectLst/>
              <a:uFillTx/>
              <a:latin typeface="Taub Sans Text" pitchFamily="2" charset="0"/>
              <a:ea typeface="Taub Sans Text" pitchFamily="2" charset="0"/>
              <a:cs typeface="TaubSans-Regular"/>
              <a:sym typeface="TaubSans-Regular"/>
            </a:endParaRPr>
          </a:p>
        </p:txBody>
      </p:sp>
      <p:sp>
        <p:nvSpPr>
          <p:cNvPr id="12" name="TextBox 11">
            <a:extLst>
              <a:ext uri="{FF2B5EF4-FFF2-40B4-BE49-F238E27FC236}">
                <a16:creationId xmlns:a16="http://schemas.microsoft.com/office/drawing/2014/main" id="{BB4A63B6-3A16-D8A2-6AFA-D5F0B0511ABE}"/>
              </a:ext>
            </a:extLst>
          </p:cNvPr>
          <p:cNvSpPr txBox="1"/>
          <p:nvPr/>
        </p:nvSpPr>
        <p:spPr>
          <a:xfrm>
            <a:off x="8019280" y="4797486"/>
            <a:ext cx="1892189"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121C4E"/>
                </a:solidFill>
                <a:effectLst/>
                <a:uFillTx/>
                <a:latin typeface="Taub Sans Text" pitchFamily="2" charset="0"/>
                <a:ea typeface="Taub Sans Text" pitchFamily="2" charset="0"/>
                <a:cs typeface="TaubSans-Regular"/>
                <a:sym typeface="TaubSans-Regular"/>
              </a:rPr>
              <a:t>More is allocated to stability of principal funds</a:t>
            </a:r>
            <a:r>
              <a:rPr kumimoji="0" lang="en-US" sz="1400" b="0" i="0" u="none" strike="noStrike" cap="none" spc="0" normalizeH="0" dirty="0">
                <a:ln>
                  <a:noFill/>
                </a:ln>
                <a:solidFill>
                  <a:srgbClr val="121C4E"/>
                </a:solidFill>
                <a:effectLst/>
                <a:uFillTx/>
                <a:latin typeface="Taub Sans Text" pitchFamily="2" charset="0"/>
                <a:ea typeface="Taub Sans Text" pitchFamily="2" charset="0"/>
                <a:cs typeface="TaubSans-Regular"/>
                <a:sym typeface="TaubSans-Regular"/>
              </a:rPr>
              <a:t>.</a:t>
            </a:r>
            <a:endParaRPr kumimoji="0" lang="en-US" sz="1400" b="0" i="0" u="none" strike="noStrike" cap="none" spc="0" normalizeH="0" baseline="0" dirty="0">
              <a:ln>
                <a:noFill/>
              </a:ln>
              <a:solidFill>
                <a:srgbClr val="121C4E"/>
              </a:solidFill>
              <a:effectLst/>
              <a:uFillTx/>
              <a:latin typeface="Taub Sans Text" pitchFamily="2" charset="0"/>
              <a:ea typeface="Taub Sans Text" pitchFamily="2" charset="0"/>
              <a:cs typeface="TaubSans-Regular"/>
              <a:sym typeface="TaubSans-Regular"/>
            </a:endParaRPr>
          </a:p>
        </p:txBody>
      </p:sp>
      <p:cxnSp>
        <p:nvCxnSpPr>
          <p:cNvPr id="13" name="Straight Connector 12">
            <a:extLst>
              <a:ext uri="{FF2B5EF4-FFF2-40B4-BE49-F238E27FC236}">
                <a16:creationId xmlns:a16="http://schemas.microsoft.com/office/drawing/2014/main" id="{2FBFAE88-8EC4-0376-87CC-DBE92C594882}"/>
              </a:ext>
            </a:extLst>
          </p:cNvPr>
          <p:cNvCxnSpPr>
            <a:cxnSpLocks/>
          </p:cNvCxnSpPr>
          <p:nvPr/>
        </p:nvCxnSpPr>
        <p:spPr bwMode="auto">
          <a:xfrm>
            <a:off x="3099551" y="4480779"/>
            <a:ext cx="4872471" cy="0"/>
          </a:xfrm>
          <a:prstGeom prst="line">
            <a:avLst/>
          </a:prstGeom>
          <a:solidFill>
            <a:srgbClr val="C8DCF0"/>
          </a:solidFill>
          <a:ln w="25400" cap="rnd" cmpd="sng" algn="ctr">
            <a:solidFill>
              <a:srgbClr val="CF271D"/>
            </a:solidFill>
            <a:prstDash val="sysDot"/>
            <a:round/>
            <a:headEnd type="none" w="med" len="med"/>
            <a:tailEnd type="triangle" w="med" len="med"/>
          </a:ln>
          <a:effectLst/>
        </p:spPr>
      </p:cxnSp>
      <p:sp>
        <p:nvSpPr>
          <p:cNvPr id="14" name="TextBox 13">
            <a:extLst>
              <a:ext uri="{FF2B5EF4-FFF2-40B4-BE49-F238E27FC236}">
                <a16:creationId xmlns:a16="http://schemas.microsoft.com/office/drawing/2014/main" id="{EF5B6853-B1AB-6C63-D28E-F22033DB9598}"/>
              </a:ext>
            </a:extLst>
          </p:cNvPr>
          <p:cNvSpPr txBox="1"/>
          <p:nvPr/>
        </p:nvSpPr>
        <p:spPr>
          <a:xfrm>
            <a:off x="1403797" y="4183071"/>
            <a:ext cx="1821879"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202020"/>
                </a:solidFill>
                <a:effectLst/>
                <a:uFillTx/>
                <a:latin typeface="Taub Sans Text" pitchFamily="2" charset="0"/>
                <a:ea typeface="Taub Sans Text" pitchFamily="2" charset="0"/>
                <a:cs typeface="TaubSans-Regular"/>
                <a:sym typeface="TaubSans-Regular"/>
              </a:rPr>
              <a:t>More aggressive</a:t>
            </a:r>
          </a:p>
        </p:txBody>
      </p:sp>
      <p:sp>
        <p:nvSpPr>
          <p:cNvPr id="15" name="TextBox 14">
            <a:extLst>
              <a:ext uri="{FF2B5EF4-FFF2-40B4-BE49-F238E27FC236}">
                <a16:creationId xmlns:a16="http://schemas.microsoft.com/office/drawing/2014/main" id="{5E271805-C941-7D3C-0B07-F36BDD91634F}"/>
              </a:ext>
            </a:extLst>
          </p:cNvPr>
          <p:cNvSpPr txBox="1"/>
          <p:nvPr/>
        </p:nvSpPr>
        <p:spPr>
          <a:xfrm>
            <a:off x="8019280" y="4224088"/>
            <a:ext cx="2070833"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202020"/>
                </a:solidFill>
                <a:effectLst/>
                <a:uFillTx/>
                <a:latin typeface="Taub Sans Text" pitchFamily="2" charset="0"/>
                <a:ea typeface="Taub Sans Text" pitchFamily="2" charset="0"/>
                <a:cs typeface="TaubSans-Regular"/>
                <a:sym typeface="TaubSans-Regular"/>
              </a:rPr>
              <a:t>More conservative</a:t>
            </a:r>
          </a:p>
        </p:txBody>
      </p:sp>
      <p:grpSp>
        <p:nvGrpSpPr>
          <p:cNvPr id="28" name="Group 27">
            <a:extLst>
              <a:ext uri="{FF2B5EF4-FFF2-40B4-BE49-F238E27FC236}">
                <a16:creationId xmlns:a16="http://schemas.microsoft.com/office/drawing/2014/main" id="{9D651EE3-5867-3E5E-277F-4C4FF511EDE7}"/>
              </a:ext>
            </a:extLst>
          </p:cNvPr>
          <p:cNvGrpSpPr/>
          <p:nvPr/>
        </p:nvGrpSpPr>
        <p:grpSpPr>
          <a:xfrm>
            <a:off x="3505291" y="6069736"/>
            <a:ext cx="5115633" cy="427180"/>
            <a:chOff x="2629528" y="6069736"/>
            <a:chExt cx="5115633" cy="427180"/>
          </a:xfrm>
        </p:grpSpPr>
        <p:grpSp>
          <p:nvGrpSpPr>
            <p:cNvPr id="23" name="Group 22">
              <a:extLst>
                <a:ext uri="{FF2B5EF4-FFF2-40B4-BE49-F238E27FC236}">
                  <a16:creationId xmlns:a16="http://schemas.microsoft.com/office/drawing/2014/main" id="{973A7F1D-8C08-2453-1A9D-1F0C1BCFF6E5}"/>
                </a:ext>
              </a:extLst>
            </p:cNvPr>
            <p:cNvGrpSpPr/>
            <p:nvPr/>
          </p:nvGrpSpPr>
          <p:grpSpPr>
            <a:xfrm>
              <a:off x="2629528" y="6069736"/>
              <a:ext cx="2402716" cy="427180"/>
              <a:chOff x="2509473" y="6072307"/>
              <a:chExt cx="2402716" cy="427180"/>
            </a:xfrm>
          </p:grpSpPr>
          <p:sp>
            <p:nvSpPr>
              <p:cNvPr id="19" name="Subheading in 36pt (Taub Sans 070)">
                <a:extLst>
                  <a:ext uri="{FF2B5EF4-FFF2-40B4-BE49-F238E27FC236}">
                    <a16:creationId xmlns:a16="http://schemas.microsoft.com/office/drawing/2014/main" id="{8DC0CDD0-7BAC-E072-FE04-A58F8ED4DDF1}"/>
                  </a:ext>
                </a:extLst>
              </p:cNvPr>
              <p:cNvSpPr txBox="1"/>
              <p:nvPr/>
            </p:nvSpPr>
            <p:spPr>
              <a:xfrm>
                <a:off x="2958326" y="6118487"/>
                <a:ext cx="1953863"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1600" b="1" spc="0" dirty="0">
                    <a:solidFill>
                      <a:srgbClr val="334DC7"/>
                    </a:solidFill>
                    <a:latin typeface="Taub Sans Text" pitchFamily="2" charset="0"/>
                    <a:ea typeface="Taub Sans Text" pitchFamily="2" charset="0"/>
                  </a:rPr>
                  <a:t>Stable Value</a:t>
                </a:r>
                <a:endParaRPr sz="1600" b="1" spc="0" dirty="0">
                  <a:solidFill>
                    <a:srgbClr val="334DC7"/>
                  </a:solidFill>
                  <a:latin typeface="Taub Sans Text" pitchFamily="2" charset="0"/>
                  <a:ea typeface="Taub Sans Text" pitchFamily="2" charset="0"/>
                </a:endParaRPr>
              </a:p>
            </p:txBody>
          </p:sp>
          <p:sp>
            <p:nvSpPr>
              <p:cNvPr id="20" name="Rectangle 19">
                <a:extLst>
                  <a:ext uri="{FF2B5EF4-FFF2-40B4-BE49-F238E27FC236}">
                    <a16:creationId xmlns:a16="http://schemas.microsoft.com/office/drawing/2014/main" id="{57E4BC99-8F5B-3278-9D56-9AD962F34A6C}"/>
                  </a:ext>
                </a:extLst>
              </p:cNvPr>
              <p:cNvSpPr/>
              <p:nvPr/>
            </p:nvSpPr>
            <p:spPr>
              <a:xfrm>
                <a:off x="2509473" y="6072307"/>
                <a:ext cx="373487" cy="381000"/>
              </a:xfrm>
              <a:prstGeom prst="rect">
                <a:avLst/>
              </a:prstGeom>
              <a:solidFill>
                <a:srgbClr val="334D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1030B0F-79FB-763D-350F-7789C1CC425E}"/>
                </a:ext>
              </a:extLst>
            </p:cNvPr>
            <p:cNvGrpSpPr/>
            <p:nvPr/>
          </p:nvGrpSpPr>
          <p:grpSpPr>
            <a:xfrm>
              <a:off x="5651553" y="6069736"/>
              <a:ext cx="2093608" cy="402504"/>
              <a:chOff x="5846431" y="6069736"/>
              <a:chExt cx="2093608" cy="402504"/>
            </a:xfrm>
          </p:grpSpPr>
          <p:sp>
            <p:nvSpPr>
              <p:cNvPr id="17" name="Subheading in 36pt (Taub Sans 070)">
                <a:extLst>
                  <a:ext uri="{FF2B5EF4-FFF2-40B4-BE49-F238E27FC236}">
                    <a16:creationId xmlns:a16="http://schemas.microsoft.com/office/drawing/2014/main" id="{D72902BF-B223-EA87-0558-1D3E723C000F}"/>
                  </a:ext>
                </a:extLst>
              </p:cNvPr>
              <p:cNvSpPr txBox="1"/>
              <p:nvPr/>
            </p:nvSpPr>
            <p:spPr>
              <a:xfrm>
                <a:off x="6368280" y="6113504"/>
                <a:ext cx="1571759" cy="358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1600" b="1" spc="0" dirty="0">
                    <a:solidFill>
                      <a:srgbClr val="54565A"/>
                    </a:solidFill>
                    <a:latin typeface="Taub Sans Text" pitchFamily="2" charset="0"/>
                    <a:ea typeface="Taub Sans Text" pitchFamily="2" charset="0"/>
                  </a:rPr>
                  <a:t>Stocks</a:t>
                </a:r>
                <a:endParaRPr sz="1600" b="1" spc="0" dirty="0">
                  <a:solidFill>
                    <a:srgbClr val="54565A"/>
                  </a:solidFill>
                  <a:latin typeface="Taub Sans Text" pitchFamily="2" charset="0"/>
                  <a:ea typeface="Taub Sans Text" pitchFamily="2" charset="0"/>
                </a:endParaRPr>
              </a:p>
            </p:txBody>
          </p:sp>
          <p:sp>
            <p:nvSpPr>
              <p:cNvPr id="24" name="Rectangle 23">
                <a:extLst>
                  <a:ext uri="{FF2B5EF4-FFF2-40B4-BE49-F238E27FC236}">
                    <a16:creationId xmlns:a16="http://schemas.microsoft.com/office/drawing/2014/main" id="{3DB4306F-8D02-DCBD-0CD5-C89B269A08B9}"/>
                  </a:ext>
                </a:extLst>
              </p:cNvPr>
              <p:cNvSpPr/>
              <p:nvPr/>
            </p:nvSpPr>
            <p:spPr>
              <a:xfrm>
                <a:off x="5846431" y="6069736"/>
                <a:ext cx="373487" cy="381000"/>
              </a:xfrm>
              <a:prstGeom prst="rect">
                <a:avLst/>
              </a:prstGeom>
              <a:solidFill>
                <a:srgbClr val="E3E3E3"/>
              </a:solidFill>
              <a:ln>
                <a:solidFill>
                  <a:srgbClr val="54565A"/>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AD9C9E7-CEB0-60E1-5654-84335E86F204}"/>
                </a:ext>
              </a:extLst>
            </p:cNvPr>
            <p:cNvGrpSpPr/>
            <p:nvPr/>
          </p:nvGrpSpPr>
          <p:grpSpPr>
            <a:xfrm>
              <a:off x="4396912" y="6069736"/>
              <a:ext cx="1446920" cy="424768"/>
              <a:chOff x="4619996" y="6081864"/>
              <a:chExt cx="1446920" cy="424768"/>
            </a:xfrm>
          </p:grpSpPr>
          <p:sp>
            <p:nvSpPr>
              <p:cNvPr id="18" name="Subheading in 36pt (Taub Sans 070)">
                <a:extLst>
                  <a:ext uri="{FF2B5EF4-FFF2-40B4-BE49-F238E27FC236}">
                    <a16:creationId xmlns:a16="http://schemas.microsoft.com/office/drawing/2014/main" id="{774CB854-6438-255F-8C13-49FCA9D5C4B0}"/>
                  </a:ext>
                </a:extLst>
              </p:cNvPr>
              <p:cNvSpPr txBox="1"/>
              <p:nvPr/>
            </p:nvSpPr>
            <p:spPr>
              <a:xfrm>
                <a:off x="4705781" y="6125632"/>
                <a:ext cx="1361135"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1600" b="1" spc="0" dirty="0">
                    <a:solidFill>
                      <a:srgbClr val="D0271D"/>
                    </a:solidFill>
                    <a:latin typeface="Taub Sans Text" pitchFamily="2" charset="0"/>
                    <a:ea typeface="Taub Sans Text" pitchFamily="2" charset="0"/>
                  </a:rPr>
                  <a:t>Bonds</a:t>
                </a:r>
                <a:endParaRPr sz="1600" b="1" spc="0" dirty="0">
                  <a:solidFill>
                    <a:srgbClr val="D0271D"/>
                  </a:solidFill>
                  <a:latin typeface="Taub Sans Text" pitchFamily="2" charset="0"/>
                  <a:ea typeface="Taub Sans Text" pitchFamily="2" charset="0"/>
                </a:endParaRPr>
              </a:p>
            </p:txBody>
          </p:sp>
          <p:sp>
            <p:nvSpPr>
              <p:cNvPr id="25" name="Rectangle 24">
                <a:extLst>
                  <a:ext uri="{FF2B5EF4-FFF2-40B4-BE49-F238E27FC236}">
                    <a16:creationId xmlns:a16="http://schemas.microsoft.com/office/drawing/2014/main" id="{B049D09B-8C1D-2BB8-DCC2-17A359649D61}"/>
                  </a:ext>
                </a:extLst>
              </p:cNvPr>
              <p:cNvSpPr/>
              <p:nvPr/>
            </p:nvSpPr>
            <p:spPr>
              <a:xfrm>
                <a:off x="4619996" y="6081864"/>
                <a:ext cx="373487" cy="381000"/>
              </a:xfrm>
              <a:prstGeom prst="rect">
                <a:avLst/>
              </a:prstGeom>
              <a:solidFill>
                <a:srgbClr val="D0271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3838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1EEF-922F-51E2-5075-AFF2BBD9795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27D0F1D6-AE14-FB1E-36DE-018C5D63D042}"/>
              </a:ext>
            </a:extLst>
          </p:cNvPr>
          <p:cNvSpPr>
            <a:spLocks noGrp="1"/>
          </p:cNvSpPr>
          <p:nvPr>
            <p:ph type="title"/>
          </p:nvPr>
        </p:nvSpPr>
        <p:spPr>
          <a:xfrm>
            <a:off x="369048" y="266812"/>
            <a:ext cx="11453112" cy="575925"/>
          </a:xfrm>
        </p:spPr>
        <p:txBody>
          <a:bodyPr/>
          <a:lstStyle/>
          <a:p>
            <a:r>
              <a:rPr lang="en-US" dirty="0"/>
              <a:t>Choosing your investments</a:t>
            </a:r>
          </a:p>
        </p:txBody>
      </p:sp>
      <p:sp>
        <p:nvSpPr>
          <p:cNvPr id="6" name="H2">
            <a:extLst>
              <a:ext uri="{FF2B5EF4-FFF2-40B4-BE49-F238E27FC236}">
                <a16:creationId xmlns:a16="http://schemas.microsoft.com/office/drawing/2014/main" id="{E4ED5D5A-0B71-C8EF-B012-5486C717FDA7}"/>
              </a:ext>
            </a:extLst>
          </p:cNvPr>
          <p:cNvSpPr>
            <a:spLocks noGrp="1"/>
          </p:cNvSpPr>
          <p:nvPr>
            <p:ph type="body" sz="quarter" idx="14"/>
          </p:nvPr>
        </p:nvSpPr>
        <p:spPr>
          <a:xfrm>
            <a:off x="2995028" y="1246804"/>
            <a:ext cx="1575478" cy="648096"/>
          </a:xfrm>
        </p:spPr>
        <p:txBody>
          <a:bodyPr/>
          <a:lstStyle/>
          <a:p>
            <a:r>
              <a:rPr lang="en-US" dirty="0"/>
              <a:t>Guide me</a:t>
            </a:r>
          </a:p>
        </p:txBody>
      </p:sp>
      <p:pic>
        <p:nvPicPr>
          <p:cNvPr id="13" name="Picture 12" descr="A person sitting on a couch looking at a cell phone&#10;&#10;AI-generated content may be incorrect.">
            <a:extLst>
              <a:ext uri="{FF2B5EF4-FFF2-40B4-BE49-F238E27FC236}">
                <a16:creationId xmlns:a16="http://schemas.microsoft.com/office/drawing/2014/main" id="{3430B1B1-4B2E-C18A-2896-4B11FAB98095}"/>
              </a:ext>
            </a:extLst>
          </p:cNvPr>
          <p:cNvPicPr>
            <a:picLocks noChangeAspect="1"/>
          </p:cNvPicPr>
          <p:nvPr/>
        </p:nvPicPr>
        <p:blipFill>
          <a:blip r:embed="rId3">
            <a:extLst>
              <a:ext uri="{28A0092B-C50C-407E-A947-70E740481C1C}">
                <a14:useLocalDpi xmlns:a14="http://schemas.microsoft.com/office/drawing/2010/main" val="0"/>
              </a:ext>
            </a:extLst>
          </a:blip>
          <a:srcRect l="11462"/>
          <a:stretch/>
        </p:blipFill>
        <p:spPr>
          <a:xfrm>
            <a:off x="0" y="4168149"/>
            <a:ext cx="2796496" cy="2101589"/>
          </a:xfrm>
          <a:prstGeom prst="rect">
            <a:avLst/>
          </a:prstGeom>
        </p:spPr>
      </p:pic>
      <p:pic>
        <p:nvPicPr>
          <p:cNvPr id="15" name="Picture 14" descr="A person and person looking at a computer screen&#10;&#10;AI-generated content may be incorrect.">
            <a:extLst>
              <a:ext uri="{FF2B5EF4-FFF2-40B4-BE49-F238E27FC236}">
                <a16:creationId xmlns:a16="http://schemas.microsoft.com/office/drawing/2014/main" id="{19D137F8-72DC-5AAA-6DA0-29BC8E41A185}"/>
              </a:ext>
            </a:extLst>
          </p:cNvPr>
          <p:cNvPicPr>
            <a:picLocks noChangeAspect="1"/>
          </p:cNvPicPr>
          <p:nvPr/>
        </p:nvPicPr>
        <p:blipFill>
          <a:blip r:embed="rId4">
            <a:extLst>
              <a:ext uri="{28A0092B-C50C-407E-A947-70E740481C1C}">
                <a14:useLocalDpi xmlns:a14="http://schemas.microsoft.com/office/drawing/2010/main" val="0"/>
              </a:ext>
            </a:extLst>
          </a:blip>
          <a:srcRect l="5645" r="5645"/>
          <a:stretch/>
        </p:blipFill>
        <p:spPr>
          <a:xfrm>
            <a:off x="5915890" y="1092441"/>
            <a:ext cx="2796497" cy="2101588"/>
          </a:xfrm>
          <a:prstGeom prst="rect">
            <a:avLst/>
          </a:prstGeom>
        </p:spPr>
      </p:pic>
      <p:pic>
        <p:nvPicPr>
          <p:cNvPr id="17" name="Picture 16" descr="A person using a tablet and stylus&#10;&#10;AI-generated content may be incorrect.">
            <a:extLst>
              <a:ext uri="{FF2B5EF4-FFF2-40B4-BE49-F238E27FC236}">
                <a16:creationId xmlns:a16="http://schemas.microsoft.com/office/drawing/2014/main" id="{CAFBDF20-0B3D-608C-C478-D160224061BF}"/>
              </a:ext>
            </a:extLst>
          </p:cNvPr>
          <p:cNvPicPr>
            <a:picLocks noChangeAspect="1"/>
          </p:cNvPicPr>
          <p:nvPr/>
        </p:nvPicPr>
        <p:blipFill>
          <a:blip r:embed="rId5">
            <a:extLst>
              <a:ext uri="{28A0092B-C50C-407E-A947-70E740481C1C}">
                <a14:useLocalDpi xmlns:a14="http://schemas.microsoft.com/office/drawing/2010/main" val="0"/>
              </a:ext>
            </a:extLst>
          </a:blip>
          <a:srcRect l="7952" r="22721"/>
          <a:stretch/>
        </p:blipFill>
        <p:spPr>
          <a:xfrm>
            <a:off x="5915891" y="4168149"/>
            <a:ext cx="2796496" cy="2101672"/>
          </a:xfrm>
          <a:prstGeom prst="rect">
            <a:avLst/>
          </a:prstGeom>
        </p:spPr>
      </p:pic>
      <p:pic>
        <p:nvPicPr>
          <p:cNvPr id="19" name="Picture 18" descr="A group of people hiking in the mountains&#10;&#10;AI-generated content may be incorrect.">
            <a:extLst>
              <a:ext uri="{FF2B5EF4-FFF2-40B4-BE49-F238E27FC236}">
                <a16:creationId xmlns:a16="http://schemas.microsoft.com/office/drawing/2014/main" id="{3E7647AA-9216-E120-F054-4CC89CF1D2BB}"/>
              </a:ext>
            </a:extLst>
          </p:cNvPr>
          <p:cNvPicPr>
            <a:picLocks noChangeAspect="1"/>
          </p:cNvPicPr>
          <p:nvPr/>
        </p:nvPicPr>
        <p:blipFill>
          <a:blip r:embed="rId6">
            <a:extLst>
              <a:ext uri="{28A0092B-C50C-407E-A947-70E740481C1C}">
                <a14:useLocalDpi xmlns:a14="http://schemas.microsoft.com/office/drawing/2010/main" val="0"/>
              </a:ext>
            </a:extLst>
          </a:blip>
          <a:srcRect l="11289"/>
          <a:stretch/>
        </p:blipFill>
        <p:spPr>
          <a:xfrm>
            <a:off x="0" y="1092441"/>
            <a:ext cx="2796496" cy="2101588"/>
          </a:xfrm>
          <a:prstGeom prst="rect">
            <a:avLst/>
          </a:prstGeom>
        </p:spPr>
      </p:pic>
      <p:sp>
        <p:nvSpPr>
          <p:cNvPr id="20" name="H2">
            <a:extLst>
              <a:ext uri="{FF2B5EF4-FFF2-40B4-BE49-F238E27FC236}">
                <a16:creationId xmlns:a16="http://schemas.microsoft.com/office/drawing/2014/main" id="{584ECC00-FAF8-E4FA-BC3E-1E3FFDD0ADF7}"/>
              </a:ext>
            </a:extLst>
          </p:cNvPr>
          <p:cNvSpPr txBox="1">
            <a:spLocks/>
          </p:cNvSpPr>
          <p:nvPr/>
        </p:nvSpPr>
        <p:spPr>
          <a:xfrm>
            <a:off x="2995028" y="4393412"/>
            <a:ext cx="2690768"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Get there myself</a:t>
            </a:r>
          </a:p>
        </p:txBody>
      </p:sp>
      <p:sp>
        <p:nvSpPr>
          <p:cNvPr id="21" name="H2">
            <a:extLst>
              <a:ext uri="{FF2B5EF4-FFF2-40B4-BE49-F238E27FC236}">
                <a16:creationId xmlns:a16="http://schemas.microsoft.com/office/drawing/2014/main" id="{317E03B9-3CF3-E0D6-9A16-FAF1306A52AE}"/>
              </a:ext>
            </a:extLst>
          </p:cNvPr>
          <p:cNvSpPr txBox="1">
            <a:spLocks/>
          </p:cNvSpPr>
          <p:nvPr/>
        </p:nvSpPr>
        <p:spPr>
          <a:xfrm>
            <a:off x="8900645" y="1251236"/>
            <a:ext cx="2342775" cy="575925"/>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Give me advice</a:t>
            </a:r>
          </a:p>
        </p:txBody>
      </p:sp>
      <p:sp>
        <p:nvSpPr>
          <p:cNvPr id="22" name="H2">
            <a:extLst>
              <a:ext uri="{FF2B5EF4-FFF2-40B4-BE49-F238E27FC236}">
                <a16:creationId xmlns:a16="http://schemas.microsoft.com/office/drawing/2014/main" id="{BA4CCA91-10E7-6C31-D74A-AEED6CB376C9}"/>
              </a:ext>
            </a:extLst>
          </p:cNvPr>
          <p:cNvSpPr txBox="1">
            <a:spLocks/>
          </p:cNvSpPr>
          <p:nvPr/>
        </p:nvSpPr>
        <p:spPr>
          <a:xfrm>
            <a:off x="8938633" y="4393412"/>
            <a:ext cx="2690768"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Self-directed brokerage account</a:t>
            </a:r>
          </a:p>
        </p:txBody>
      </p:sp>
      <p:sp>
        <p:nvSpPr>
          <p:cNvPr id="23" name="TextBox 22">
            <a:extLst>
              <a:ext uri="{FF2B5EF4-FFF2-40B4-BE49-F238E27FC236}">
                <a16:creationId xmlns:a16="http://schemas.microsoft.com/office/drawing/2014/main" id="{1A4C92A0-32A8-4141-AA9C-46D4EC600395}"/>
              </a:ext>
            </a:extLst>
          </p:cNvPr>
          <p:cNvSpPr txBox="1"/>
          <p:nvPr/>
        </p:nvSpPr>
        <p:spPr>
          <a:xfrm>
            <a:off x="2995028" y="1707575"/>
            <a:ext cx="1774010" cy="738664"/>
          </a:xfrm>
          <a:prstGeom prst="rect">
            <a:avLst/>
          </a:prstGeom>
          <a:noFill/>
        </p:spPr>
        <p:txBody>
          <a:bodyPr wrap="square" lIns="0" tIns="0" rIns="0" bIns="0" rtlCol="0">
            <a:spAutoFit/>
          </a:bodyPr>
          <a:lstStyle/>
          <a:p>
            <a:pPr marL="285750" indent="-285750">
              <a:spcAft>
                <a:spcPts val="600"/>
              </a:spcAft>
              <a:buClr>
                <a:srgbClr val="010035"/>
              </a:buClr>
              <a:buFont typeface="Wingdings" panose="05000000000000000000" pitchFamily="2" charset="2"/>
              <a:buChar char="§"/>
            </a:pPr>
            <a:r>
              <a:rPr lang="en-US" sz="1600" dirty="0">
                <a:solidFill>
                  <a:srgbClr val="010035"/>
                </a:solidFill>
                <a:latin typeface="Taub Sans Text" pitchFamily="2" charset="0"/>
                <a:ea typeface="Taub Sans Text" pitchFamily="2" charset="0"/>
              </a:rPr>
              <a:t>Choose from pre-diversified mix of investments</a:t>
            </a:r>
          </a:p>
        </p:txBody>
      </p:sp>
      <p:sp>
        <p:nvSpPr>
          <p:cNvPr id="24" name="TextBox 23">
            <a:extLst>
              <a:ext uri="{FF2B5EF4-FFF2-40B4-BE49-F238E27FC236}">
                <a16:creationId xmlns:a16="http://schemas.microsoft.com/office/drawing/2014/main" id="{4BEB5434-146A-DB4A-8FF2-5A94FA9E22B1}"/>
              </a:ext>
            </a:extLst>
          </p:cNvPr>
          <p:cNvSpPr txBox="1"/>
          <p:nvPr/>
        </p:nvSpPr>
        <p:spPr>
          <a:xfrm>
            <a:off x="2999725" y="4810136"/>
            <a:ext cx="1791509" cy="492443"/>
          </a:xfrm>
          <a:prstGeom prst="rect">
            <a:avLst/>
          </a:prstGeom>
          <a:noFill/>
        </p:spPr>
        <p:txBody>
          <a:bodyPr wrap="square" lIns="0" tIns="0" rIns="0" bIns="0" rtlCol="0">
            <a:spAutoFit/>
          </a:bodyPr>
          <a:lstStyle/>
          <a:p>
            <a:pPr marL="285750" indent="-285750">
              <a:spcAft>
                <a:spcPts val="600"/>
              </a:spcAft>
              <a:buClr>
                <a:srgbClr val="010035"/>
              </a:buClr>
              <a:buFont typeface="Wingdings" panose="05000000000000000000" pitchFamily="2" charset="2"/>
              <a:buChar char="§"/>
            </a:pPr>
            <a:r>
              <a:rPr lang="en-US" sz="1600" dirty="0">
                <a:latin typeface="Taub Sans Text" pitchFamily="2" charset="0"/>
                <a:ea typeface="Taub Sans Text" pitchFamily="2" charset="0"/>
              </a:rPr>
              <a:t>Choose your own investment mix</a:t>
            </a:r>
          </a:p>
        </p:txBody>
      </p:sp>
      <p:sp>
        <p:nvSpPr>
          <p:cNvPr id="25" name="TextBox 24">
            <a:extLst>
              <a:ext uri="{FF2B5EF4-FFF2-40B4-BE49-F238E27FC236}">
                <a16:creationId xmlns:a16="http://schemas.microsoft.com/office/drawing/2014/main" id="{4A2269F9-B8B5-9177-10A7-1EA1008CDB2C}"/>
              </a:ext>
            </a:extLst>
          </p:cNvPr>
          <p:cNvSpPr txBox="1"/>
          <p:nvPr/>
        </p:nvSpPr>
        <p:spPr>
          <a:xfrm>
            <a:off x="8921746" y="1708776"/>
            <a:ext cx="2135140" cy="815608"/>
          </a:xfrm>
          <a:prstGeom prst="rect">
            <a:avLst/>
          </a:prstGeom>
          <a:noFill/>
        </p:spPr>
        <p:txBody>
          <a:bodyPr wrap="square" lIns="0" tIns="0" rIns="0" bIns="0" rtlCol="0">
            <a:spAutoFit/>
          </a:bodyPr>
          <a:lstStyle/>
          <a:p>
            <a:pPr marL="285750" indent="-285750">
              <a:spcAft>
                <a:spcPts val="600"/>
              </a:spcAft>
              <a:buClr>
                <a:srgbClr val="010035"/>
              </a:buClr>
              <a:buFont typeface="Wingdings" panose="05000000000000000000" pitchFamily="2" charset="2"/>
              <a:buChar char="§"/>
            </a:pPr>
            <a:r>
              <a:rPr lang="en-US" sz="1600" dirty="0">
                <a:solidFill>
                  <a:srgbClr val="010035"/>
                </a:solidFill>
                <a:latin typeface="Taub Sans Text" pitchFamily="2" charset="0"/>
                <a:ea typeface="Taub Sans Text" pitchFamily="2" charset="0"/>
              </a:rPr>
              <a:t>Have a professional take the lead</a:t>
            </a:r>
          </a:p>
          <a:p>
            <a:pPr marL="400050" indent="-285750">
              <a:spcAft>
                <a:spcPts val="600"/>
              </a:spcAft>
              <a:buClr>
                <a:srgbClr val="010035"/>
              </a:buClr>
              <a:buFont typeface="Wingdings" panose="05000000000000000000" pitchFamily="2" charset="2"/>
              <a:buChar char="§"/>
            </a:pPr>
            <a:endParaRPr lang="en-US" sz="1600" dirty="0">
              <a:solidFill>
                <a:srgbClr val="010035"/>
              </a:solidFill>
              <a:latin typeface="Taub Sans Text" pitchFamily="2" charset="0"/>
              <a:ea typeface="Taub Sans Text" pitchFamily="2" charset="0"/>
            </a:endParaRPr>
          </a:p>
        </p:txBody>
      </p:sp>
      <p:sp>
        <p:nvSpPr>
          <p:cNvPr id="26" name="TextBox 25">
            <a:extLst>
              <a:ext uri="{FF2B5EF4-FFF2-40B4-BE49-F238E27FC236}">
                <a16:creationId xmlns:a16="http://schemas.microsoft.com/office/drawing/2014/main" id="{68B671DB-AD1B-A337-56CB-B850C375DB9B}"/>
              </a:ext>
            </a:extLst>
          </p:cNvPr>
          <p:cNvSpPr txBox="1"/>
          <p:nvPr/>
        </p:nvSpPr>
        <p:spPr>
          <a:xfrm>
            <a:off x="8938633" y="5198960"/>
            <a:ext cx="2796495" cy="815608"/>
          </a:xfrm>
          <a:prstGeom prst="rect">
            <a:avLst/>
          </a:prstGeom>
          <a:noFill/>
        </p:spPr>
        <p:txBody>
          <a:bodyPr wrap="square" lIns="0" tIns="0" rIns="0" bIns="0" rtlCol="0">
            <a:spAutoFit/>
          </a:bodyPr>
          <a:lstStyle/>
          <a:p>
            <a:pPr marL="285750" indent="-285750">
              <a:spcAft>
                <a:spcPts val="600"/>
              </a:spcAft>
              <a:buClr>
                <a:srgbClr val="010035"/>
              </a:buClr>
              <a:buFont typeface="Wingdings" panose="05000000000000000000" pitchFamily="2" charset="2"/>
              <a:buChar char="§"/>
            </a:pPr>
            <a:r>
              <a:rPr lang="en-US" sz="1600" dirty="0">
                <a:latin typeface="Taub Sans Text" pitchFamily="2" charset="0"/>
                <a:ea typeface="Taub Sans Text" pitchFamily="2" charset="0"/>
              </a:rPr>
              <a:t>Experienced investor to buy</a:t>
            </a:r>
            <a:r>
              <a:rPr lang="en-US" altLang="en-US" sz="1600" dirty="0">
                <a:latin typeface="Taub Sans Text" pitchFamily="2" charset="0"/>
                <a:ea typeface="Taub Sans Text" pitchFamily="2" charset="0"/>
                <a:cs typeface="Arial" panose="020B0604020202020204" pitchFamily="34" charset="0"/>
              </a:rPr>
              <a:t> and sell individual securities</a:t>
            </a:r>
            <a:endParaRPr lang="en-US" sz="1600" dirty="0">
              <a:latin typeface="Taub Sans Text" pitchFamily="2" charset="0"/>
              <a:ea typeface="Taub Sans Text" pitchFamily="2" charset="0"/>
            </a:endParaRPr>
          </a:p>
          <a:p>
            <a:pPr marL="285750" indent="-285750">
              <a:spcAft>
                <a:spcPts val="600"/>
              </a:spcAft>
              <a:buClr>
                <a:srgbClr val="010035"/>
              </a:buClr>
              <a:buFont typeface="Wingdings" panose="05000000000000000000" pitchFamily="2" charset="2"/>
              <a:buChar char="§"/>
            </a:pPr>
            <a:endParaRPr lang="en-US" sz="1600" dirty="0">
              <a:latin typeface="Taub Sans Text" pitchFamily="2" charset="0"/>
              <a:ea typeface="Taub Sans Text" pitchFamily="2" charset="0"/>
            </a:endParaRPr>
          </a:p>
        </p:txBody>
      </p:sp>
    </p:spTree>
    <p:extLst>
      <p:ext uri="{BB962C8B-B14F-4D97-AF65-F5344CB8AC3E}">
        <p14:creationId xmlns:p14="http://schemas.microsoft.com/office/powerpoint/2010/main" val="110746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CEC4F-F450-24DB-398A-765E6FA8497B}"/>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3F6762E9-7514-23C8-FBD3-6106A70275D4}"/>
              </a:ext>
            </a:extLst>
          </p:cNvPr>
          <p:cNvSpPr>
            <a:spLocks noGrp="1"/>
          </p:cNvSpPr>
          <p:nvPr>
            <p:ph type="title"/>
          </p:nvPr>
        </p:nvSpPr>
        <p:spPr>
          <a:xfrm>
            <a:off x="369049" y="266811"/>
            <a:ext cx="4125439" cy="1661993"/>
          </a:xfrm>
        </p:spPr>
        <p:txBody>
          <a:bodyPr/>
          <a:lstStyle/>
          <a:p>
            <a:r>
              <a:rPr lang="en-US" b="1" dirty="0"/>
              <a:t>Your target date fund options</a:t>
            </a:r>
          </a:p>
        </p:txBody>
      </p:sp>
      <p:pic>
        <p:nvPicPr>
          <p:cNvPr id="11" name="Picture 10" descr="A person paddling a kayak&#10;&#10;AI-generated content may be incorrect.">
            <a:extLst>
              <a:ext uri="{FF2B5EF4-FFF2-40B4-BE49-F238E27FC236}">
                <a16:creationId xmlns:a16="http://schemas.microsoft.com/office/drawing/2014/main" id="{6B039C54-ACCB-9FC1-D12B-42C0C14C5D0F}"/>
              </a:ext>
            </a:extLst>
          </p:cNvPr>
          <p:cNvPicPr>
            <a:picLocks noChangeAspect="1"/>
          </p:cNvPicPr>
          <p:nvPr/>
        </p:nvPicPr>
        <p:blipFill>
          <a:blip r:embed="rId3">
            <a:extLst>
              <a:ext uri="{28A0092B-C50C-407E-A947-70E740481C1C}">
                <a14:useLocalDpi xmlns:a14="http://schemas.microsoft.com/office/drawing/2010/main" val="0"/>
              </a:ext>
            </a:extLst>
          </a:blip>
          <a:srcRect l="15894" r="14492"/>
          <a:stretch/>
        </p:blipFill>
        <p:spPr>
          <a:xfrm>
            <a:off x="6704535" y="800099"/>
            <a:ext cx="5487465" cy="5257802"/>
          </a:xfrm>
          <a:prstGeom prst="rect">
            <a:avLst/>
          </a:prstGeom>
        </p:spPr>
      </p:pic>
      <p:graphicFrame>
        <p:nvGraphicFramePr>
          <p:cNvPr id="15" name="Table 14">
            <a:extLst>
              <a:ext uri="{FF2B5EF4-FFF2-40B4-BE49-F238E27FC236}">
                <a16:creationId xmlns:a16="http://schemas.microsoft.com/office/drawing/2014/main" id="{0DD88D69-3D95-5A85-0D3D-424119333FE0}"/>
              </a:ext>
            </a:extLst>
          </p:cNvPr>
          <p:cNvGraphicFramePr>
            <a:graphicFrameLocks noGrp="1"/>
          </p:cNvGraphicFramePr>
          <p:nvPr>
            <p:extLst>
              <p:ext uri="{D42A27DB-BD31-4B8C-83A1-F6EECF244321}">
                <p14:modId xmlns:p14="http://schemas.microsoft.com/office/powerpoint/2010/main" val="1327461047"/>
              </p:ext>
            </p:extLst>
          </p:nvPr>
        </p:nvGraphicFramePr>
        <p:xfrm>
          <a:off x="1649001" y="2185590"/>
          <a:ext cx="3692651" cy="3770996"/>
        </p:xfrm>
        <a:graphic>
          <a:graphicData uri="http://schemas.openxmlformats.org/drawingml/2006/table">
            <a:tbl>
              <a:tblPr firstRow="1" bandRow="1">
                <a:tableStyleId>{5C22544A-7EE6-4342-B048-85BDC9FD1C3A}</a:tableStyleId>
              </a:tblPr>
              <a:tblGrid>
                <a:gridCol w="3692651">
                  <a:extLst>
                    <a:ext uri="{9D8B030D-6E8A-4147-A177-3AD203B41FA5}">
                      <a16:colId xmlns:a16="http://schemas.microsoft.com/office/drawing/2014/main" val="20000"/>
                    </a:ext>
                  </a:extLst>
                </a:gridCol>
              </a:tblGrid>
              <a:tr h="384047">
                <a:tc>
                  <a:txBody>
                    <a:bodyPr/>
                    <a:lstStyle/>
                    <a:p>
                      <a:pPr algn="l"/>
                      <a:r>
                        <a:rPr lang="en-US" sz="2000" cap="all" baseline="0" dirty="0">
                          <a:solidFill>
                            <a:srgbClr val="C00000"/>
                          </a:solidFill>
                          <a:latin typeface="Taub Sans Text" pitchFamily="2" charset="0"/>
                          <a:ea typeface="Taub Sans Text" pitchFamily="2" charset="0"/>
                          <a:cs typeface="Arial" panose="020B0604020202020204" pitchFamily="34" charset="0"/>
                        </a:rPr>
                        <a:t>Target Date Trusts</a:t>
                      </a:r>
                    </a:p>
                  </a:txBody>
                  <a:tcPr marL="91436" marR="91436" marT="45724" marB="4572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6558080"/>
                  </a:ext>
                </a:extLst>
              </a:tr>
              <a:tr h="357156">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Income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0210">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2030 Trust </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0211">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2035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9571">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2040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0765">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2045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0765">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2050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10765">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2055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0765">
                <a:tc>
                  <a:txBody>
                    <a:bodyPr/>
                    <a:lstStyle/>
                    <a:p>
                      <a:pPr algn="l"/>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2060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85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2065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107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rgbClr val="010035"/>
                          </a:solidFill>
                          <a:latin typeface="Taub Sans Text" pitchFamily="2" charset="0"/>
                          <a:ea typeface="Taub Sans Text" pitchFamily="2" charset="0"/>
                          <a:cs typeface="Arial" panose="020B0604020202020204" pitchFamily="34" charset="0"/>
                        </a:rPr>
                        <a:t>Voya Target Solutions 2070 Trust</a:t>
                      </a:r>
                      <a:endParaRPr lang="en-US" sz="1600" b="1" dirty="0">
                        <a:solidFill>
                          <a:srgbClr val="010035"/>
                        </a:solidFill>
                        <a:latin typeface="Taub Sans Text" pitchFamily="2" charset="0"/>
                        <a:ea typeface="Taub Sans Text" pitchFamily="2" charset="0"/>
                        <a:cs typeface="Arial" panose="020B0604020202020204" pitchFamily="34" charset="0"/>
                      </a:endParaRPr>
                    </a:p>
                  </a:txBody>
                  <a:tcPr marL="91436" marR="91436" marT="45724" marB="4572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9259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DISCLOSURE</a:t>
            </a:r>
          </a:p>
        </p:txBody>
      </p:sp>
      <p:sp>
        <p:nvSpPr>
          <p:cNvPr id="6" name="Text Placeholder">
            <a:extLst>
              <a:ext uri="{FF2B5EF4-FFF2-40B4-BE49-F238E27FC236}">
                <a16:creationId xmlns:a16="http://schemas.microsoft.com/office/drawing/2014/main" id="{E305F242-7BA2-E708-68A0-07CF90A2C5AB}"/>
              </a:ext>
            </a:extLst>
          </p:cNvPr>
          <p:cNvSpPr>
            <a:spLocks noGrp="1"/>
          </p:cNvSpPr>
          <p:nvPr>
            <p:ph type="body" sz="quarter" idx="13"/>
          </p:nvPr>
        </p:nvSpPr>
        <p:spPr>
          <a:xfrm>
            <a:off x="369048" y="1340303"/>
            <a:ext cx="11231548" cy="3877757"/>
          </a:xfrm>
        </p:spPr>
        <p:txBody>
          <a:bodyPr/>
          <a:lstStyle/>
          <a:p>
            <a:r>
              <a:rPr lang="en-US" sz="1600" dirty="0">
                <a:solidFill>
                  <a:srgbClr val="010035"/>
                </a:solidFill>
                <a:latin typeface="Taub Sans Text" pitchFamily="2" charset="0"/>
                <a:ea typeface="Taub Sans Text" pitchFamily="2" charset="0"/>
              </a:rPr>
              <a:t>The Target Solution Trust principal risks are generally those attributable to investing in stocks, bonds and related derivative instruments. Target Solution Trust holdings are subject to market, issuer and other risks, and their values may fluctuate. Market risk is the risk that securities or other instruments may decline in value due to factors affecting the securities markets or particular industries. Issuer risk is the risk that the value of a security or instrument may decline for reasons specific to the issuer, such as changes in its financial condition. Additionally, the concentration of Target Solution Trust holdings may lead to high volatility and tracking error relative to the benchmark. Furthermore, there is the risk that needed hedges may not always be available in the derivatives markets or available at attractive prices. In addition, because each Target Solution Trust is exposed to underlying collective funds, the performance of these investment vehicles will have a substantial impact on the Target Solution Trust’s overall performance, and such investment vehicles may have unique risks based on their strategy and operations. Certain underlying investment vehicles may not offer daily liquidity. The Target Solution Trust may also incur fees attributable to such underlying pooled investment vehicles. In some situations, fees paid from these investment vehicles to affiliates of the Trustee may be offset or rebated vis-a-vis the Trust or its investors. </a:t>
            </a:r>
          </a:p>
          <a:p>
            <a:r>
              <a:rPr lang="en-US" sz="1600" dirty="0">
                <a:solidFill>
                  <a:srgbClr val="010035"/>
                </a:solidFill>
                <a:latin typeface="Taub Sans Text" pitchFamily="2" charset="0"/>
                <a:ea typeface="Taub Sans Text" pitchFamily="2" charset="0"/>
              </a:rPr>
              <a:t>There is no guarantee that any investment option will achieve its stated objective. Principal value fluctuates and there is no guarantee of value at any time, including the target date. The “target date” is the approximate date when an investor plans to start withdrawing their money. When the target date is reached, the investor may have more or less than the original amount invested. For each target-date portfolio, until the day prior to its target date, the portfolio will seek to provide total returns consistent with an asset allocation targeted for an investor who is retiring in approximately each portfolio’s designated target year. On the target date, the portfolio will seek to provide a combination of total return and stability of principal.</a:t>
            </a:r>
          </a:p>
        </p:txBody>
      </p:sp>
    </p:spTree>
    <p:extLst>
      <p:ext uri="{BB962C8B-B14F-4D97-AF65-F5344CB8AC3E}">
        <p14:creationId xmlns:p14="http://schemas.microsoft.com/office/powerpoint/2010/main" val="3731515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DISCLOSURE</a:t>
            </a:r>
          </a:p>
        </p:txBody>
      </p:sp>
      <p:sp>
        <p:nvSpPr>
          <p:cNvPr id="6" name="Text Placeholder">
            <a:extLst>
              <a:ext uri="{FF2B5EF4-FFF2-40B4-BE49-F238E27FC236}">
                <a16:creationId xmlns:a16="http://schemas.microsoft.com/office/drawing/2014/main" id="{E305F242-7BA2-E708-68A0-07CF90A2C5AB}"/>
              </a:ext>
            </a:extLst>
          </p:cNvPr>
          <p:cNvSpPr>
            <a:spLocks noGrp="1"/>
          </p:cNvSpPr>
          <p:nvPr>
            <p:ph type="body" sz="quarter" idx="13"/>
          </p:nvPr>
        </p:nvSpPr>
        <p:spPr>
          <a:xfrm>
            <a:off x="369049" y="2106785"/>
            <a:ext cx="11231548" cy="3877757"/>
          </a:xfrm>
        </p:spPr>
        <p:txBody>
          <a:bodyPr/>
          <a:lstStyle/>
          <a:p>
            <a:pPr marL="3175" indent="12700">
              <a:buClr>
                <a:schemeClr val="accent2"/>
              </a:buClr>
              <a:buNone/>
            </a:pPr>
            <a:r>
              <a:rPr lang="en-US" altLang="en-US" sz="1800" dirty="0">
                <a:solidFill>
                  <a:srgbClr val="010035"/>
                </a:solidFill>
              </a:rPr>
              <a:t>Registered representative and retirement educational seminars are provided by Voya Financial Partners, LLC (VFP). These educational seminars are provided to you as a supplemental service to your plan sponsor as part of the Plan Administrative services provided by Voya Institutional Plan Services, LLC (VIPS). The information contained herein should not be construed as (i) an offer to sell or solicitation of an offer to buy any security or (ii) a recommendation as to the advisability of investing in, purchasing or selling any security. You should contact your investment representative (or advisor), attorney, accountant or tax advisor, with regard to your individual situation prior to implementing a retirement plan strategy. </a:t>
            </a:r>
          </a:p>
        </p:txBody>
      </p:sp>
    </p:spTree>
    <p:extLst>
      <p:ext uri="{BB962C8B-B14F-4D97-AF65-F5344CB8AC3E}">
        <p14:creationId xmlns:p14="http://schemas.microsoft.com/office/powerpoint/2010/main" val="608447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FD7C193F-CCB0-84EA-1CF0-49C88371A885}"/>
              </a:ext>
            </a:extLst>
          </p:cNvPr>
          <p:cNvSpPr>
            <a:spLocks noGrp="1"/>
          </p:cNvSpPr>
          <p:nvPr>
            <p:ph type="title"/>
          </p:nvPr>
        </p:nvSpPr>
        <p:spPr/>
        <p:txBody>
          <a:bodyPr/>
          <a:lstStyle/>
          <a:p>
            <a:r>
              <a:rPr lang="en-US" dirty="0"/>
              <a:t>Your investment options</a:t>
            </a:r>
            <a:endParaRPr lang="es-AR" dirty="0"/>
          </a:p>
        </p:txBody>
      </p:sp>
      <p:graphicFrame>
        <p:nvGraphicFramePr>
          <p:cNvPr id="32" name="Chart 31">
            <a:extLst>
              <a:ext uri="{FF2B5EF4-FFF2-40B4-BE49-F238E27FC236}">
                <a16:creationId xmlns:a16="http://schemas.microsoft.com/office/drawing/2014/main" id="{896EF116-DA29-F204-E1C3-56F694C8F68F}"/>
              </a:ext>
            </a:extLst>
          </p:cNvPr>
          <p:cNvGraphicFramePr/>
          <p:nvPr/>
        </p:nvGraphicFramePr>
        <p:xfrm>
          <a:off x="3562513" y="2200332"/>
          <a:ext cx="4230877" cy="3350236"/>
        </p:xfrm>
        <a:graphic>
          <a:graphicData uri="http://schemas.openxmlformats.org/drawingml/2006/chart">
            <c:chart xmlns:c="http://schemas.openxmlformats.org/drawingml/2006/chart" xmlns:r="http://schemas.openxmlformats.org/officeDocument/2006/relationships" r:id="rId3"/>
          </a:graphicData>
        </a:graphic>
      </p:graphicFrame>
      <p:sp>
        <p:nvSpPr>
          <p:cNvPr id="34" name="Subheading in 36pt (Taub Sans 070)">
            <a:extLst>
              <a:ext uri="{FF2B5EF4-FFF2-40B4-BE49-F238E27FC236}">
                <a16:creationId xmlns:a16="http://schemas.microsoft.com/office/drawing/2014/main" id="{2CE64575-8C82-B2D4-F034-5B7925B5A409}"/>
              </a:ext>
            </a:extLst>
          </p:cNvPr>
          <p:cNvSpPr txBox="1"/>
          <p:nvPr/>
        </p:nvSpPr>
        <p:spPr>
          <a:xfrm>
            <a:off x="6972264" y="4973729"/>
            <a:ext cx="1865377"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2000" b="1" spc="0" dirty="0">
                <a:solidFill>
                  <a:srgbClr val="334DC7"/>
                </a:solidFill>
                <a:latin typeface="Taub Sans Text" pitchFamily="2" charset="0"/>
                <a:ea typeface="Taub Sans Text" pitchFamily="2" charset="0"/>
              </a:rPr>
              <a:t>Stable Value</a:t>
            </a:r>
            <a:endParaRPr sz="2000" b="1" spc="0" dirty="0">
              <a:solidFill>
                <a:srgbClr val="334DC7"/>
              </a:solidFill>
              <a:latin typeface="Taub Sans Text" pitchFamily="2" charset="0"/>
              <a:ea typeface="Taub Sans Text" pitchFamily="2" charset="0"/>
            </a:endParaRPr>
          </a:p>
        </p:txBody>
      </p:sp>
      <p:sp>
        <p:nvSpPr>
          <p:cNvPr id="40" name="Subheading in 36pt (Taub Sans 070)">
            <a:extLst>
              <a:ext uri="{FF2B5EF4-FFF2-40B4-BE49-F238E27FC236}">
                <a16:creationId xmlns:a16="http://schemas.microsoft.com/office/drawing/2014/main" id="{139060DB-9E29-985F-0DD8-3DA6AD0629B7}"/>
              </a:ext>
            </a:extLst>
          </p:cNvPr>
          <p:cNvSpPr txBox="1"/>
          <p:nvPr/>
        </p:nvSpPr>
        <p:spPr>
          <a:xfrm>
            <a:off x="7427408" y="2404336"/>
            <a:ext cx="987648"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2000" b="1" spc="0" dirty="0">
                <a:solidFill>
                  <a:srgbClr val="D0271D"/>
                </a:solidFill>
                <a:latin typeface="Taub Sans Text" pitchFamily="2" charset="0"/>
                <a:ea typeface="Taub Sans Text" pitchFamily="2" charset="0"/>
              </a:rPr>
              <a:t>Bonds</a:t>
            </a:r>
            <a:endParaRPr sz="2000" b="1" spc="0" dirty="0">
              <a:solidFill>
                <a:srgbClr val="D0271D"/>
              </a:solidFill>
              <a:latin typeface="Taub Sans Text" pitchFamily="2" charset="0"/>
              <a:ea typeface="Taub Sans Text" pitchFamily="2" charset="0"/>
            </a:endParaRPr>
          </a:p>
        </p:txBody>
      </p:sp>
      <p:sp>
        <p:nvSpPr>
          <p:cNvPr id="47" name="Subheading in 36pt (Taub Sans 070)">
            <a:extLst>
              <a:ext uri="{FF2B5EF4-FFF2-40B4-BE49-F238E27FC236}">
                <a16:creationId xmlns:a16="http://schemas.microsoft.com/office/drawing/2014/main" id="{410E689B-0269-7D83-B930-6B2901B44079}"/>
              </a:ext>
            </a:extLst>
          </p:cNvPr>
          <p:cNvSpPr txBox="1"/>
          <p:nvPr/>
        </p:nvSpPr>
        <p:spPr>
          <a:xfrm>
            <a:off x="369048" y="1769892"/>
            <a:ext cx="1571759" cy="63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n-US" sz="2000" b="1" spc="0" dirty="0">
                <a:solidFill>
                  <a:srgbClr val="54565A"/>
                </a:solidFill>
                <a:latin typeface="Taub Sans Text" pitchFamily="2" charset="0"/>
                <a:ea typeface="Taub Sans Text" pitchFamily="2" charset="0"/>
              </a:rPr>
              <a:t>Stocks</a:t>
            </a:r>
            <a:endParaRPr sz="2000" b="1" spc="0" dirty="0">
              <a:solidFill>
                <a:srgbClr val="54565A"/>
              </a:solidFill>
              <a:latin typeface="Taub Sans Text" pitchFamily="2" charset="0"/>
              <a:ea typeface="Taub Sans Text" pitchFamily="2" charset="0"/>
            </a:endParaRPr>
          </a:p>
        </p:txBody>
      </p:sp>
      <p:sp>
        <p:nvSpPr>
          <p:cNvPr id="4" name="TextBox 3">
            <a:extLst>
              <a:ext uri="{FF2B5EF4-FFF2-40B4-BE49-F238E27FC236}">
                <a16:creationId xmlns:a16="http://schemas.microsoft.com/office/drawing/2014/main" id="{2DD1CC69-4EBF-7812-FC6D-1EF74A4819D2}"/>
              </a:ext>
            </a:extLst>
          </p:cNvPr>
          <p:cNvSpPr txBox="1"/>
          <p:nvPr/>
        </p:nvSpPr>
        <p:spPr>
          <a:xfrm>
            <a:off x="691688" y="2087114"/>
            <a:ext cx="3328893" cy="4339650"/>
          </a:xfrm>
          <a:prstGeom prst="rect">
            <a:avLst/>
          </a:prstGeom>
          <a:noFill/>
        </p:spPr>
        <p:txBody>
          <a:bodyPr wrap="square" rtlCol="0">
            <a:spAutoFit/>
          </a:bodyPr>
          <a:lstStyle/>
          <a:p>
            <a:pPr marL="285750" indent="-285750">
              <a:buFont typeface="Wingdings" panose="05000000000000000000" pitchFamily="2" charset="2"/>
              <a:buChar char="§"/>
            </a:pPr>
            <a:r>
              <a:rPr lang="en-US" sz="1600" dirty="0">
                <a:latin typeface="Taub Sans Text" pitchFamily="2" charset="0"/>
                <a:ea typeface="Taub Sans Text" pitchFamily="2" charset="0"/>
              </a:rPr>
              <a:t>Vanguard Balanced Index</a:t>
            </a:r>
          </a:p>
          <a:p>
            <a:pPr marL="285750" indent="-285750">
              <a:buFont typeface="Wingdings" panose="05000000000000000000" pitchFamily="2" charset="2"/>
              <a:buChar char="§"/>
            </a:pPr>
            <a:r>
              <a:rPr lang="en-US" sz="1600" dirty="0">
                <a:latin typeface="Taub Sans Text" pitchFamily="2" charset="0"/>
                <a:ea typeface="Taub Sans Text" pitchFamily="2" charset="0"/>
              </a:rPr>
              <a:t>American Funds Washington Mutual</a:t>
            </a:r>
          </a:p>
          <a:p>
            <a:pPr marL="285750" indent="-285750">
              <a:buFont typeface="Wingdings" panose="05000000000000000000" pitchFamily="2" charset="2"/>
              <a:buChar char="§"/>
            </a:pPr>
            <a:r>
              <a:rPr lang="en-US" sz="1600" dirty="0">
                <a:latin typeface="Taub Sans Text" pitchFamily="2" charset="0"/>
                <a:ea typeface="Taub Sans Text" pitchFamily="2" charset="0"/>
              </a:rPr>
              <a:t>BlackRock Russell 3000 Index</a:t>
            </a:r>
          </a:p>
          <a:p>
            <a:pPr marL="285750" indent="-285750">
              <a:buFont typeface="Wingdings" panose="05000000000000000000" pitchFamily="2" charset="2"/>
              <a:buChar char="§"/>
            </a:pPr>
            <a:r>
              <a:rPr lang="en-US" sz="1600" dirty="0">
                <a:latin typeface="Taub Sans Text" pitchFamily="2" charset="0"/>
                <a:ea typeface="Taub Sans Text" pitchFamily="2" charset="0"/>
              </a:rPr>
              <a:t>American Century US Premier Large Cap Growth Trust</a:t>
            </a:r>
          </a:p>
          <a:p>
            <a:pPr marL="285750" indent="-285750">
              <a:buFont typeface="Wingdings" panose="05000000000000000000" pitchFamily="2" charset="2"/>
              <a:buChar char="§"/>
            </a:pPr>
            <a:r>
              <a:rPr lang="en-US" sz="1600" dirty="0">
                <a:latin typeface="Taub Sans Text" pitchFamily="2" charset="0"/>
                <a:ea typeface="Taub Sans Text" pitchFamily="2" charset="0"/>
              </a:rPr>
              <a:t>John Hancock Disciplined Value Mid Cap</a:t>
            </a:r>
          </a:p>
          <a:p>
            <a:pPr marL="285750" indent="-285750">
              <a:buFont typeface="Wingdings" panose="05000000000000000000" pitchFamily="2" charset="2"/>
              <a:buChar char="§"/>
            </a:pPr>
            <a:r>
              <a:rPr lang="en-US" sz="1600" dirty="0">
                <a:latin typeface="Taub Sans Text" pitchFamily="2" charset="0"/>
                <a:ea typeface="Taub Sans Text" pitchFamily="2" charset="0"/>
              </a:rPr>
              <a:t>T. Rowe Price Mid Cap Growth</a:t>
            </a:r>
          </a:p>
          <a:p>
            <a:pPr marL="285750" indent="-285750">
              <a:buFont typeface="Wingdings" panose="05000000000000000000" pitchFamily="2" charset="2"/>
              <a:buChar char="§"/>
            </a:pPr>
            <a:r>
              <a:rPr lang="en-US" sz="1600" b="0" i="0" u="none" strike="noStrike" baseline="0" dirty="0">
                <a:latin typeface="Taub Sans Text" pitchFamily="2" charset="0"/>
                <a:ea typeface="Taub Sans Text" pitchFamily="2" charset="0"/>
              </a:rPr>
              <a:t>DFA US Small Cap Value</a:t>
            </a:r>
          </a:p>
          <a:p>
            <a:pPr marL="285750" indent="-285750">
              <a:buFont typeface="Wingdings" panose="05000000000000000000" pitchFamily="2" charset="2"/>
              <a:buChar char="§"/>
            </a:pPr>
            <a:r>
              <a:rPr lang="en-US" sz="1600" dirty="0">
                <a:latin typeface="Taub Sans Text" pitchFamily="2" charset="0"/>
                <a:ea typeface="Taub Sans Text" pitchFamily="2" charset="0"/>
              </a:rPr>
              <a:t>Neuberger Berman Small Cap Growth II CIT</a:t>
            </a:r>
          </a:p>
          <a:p>
            <a:pPr marL="285750" indent="-285750">
              <a:buFont typeface="Wingdings" panose="05000000000000000000" pitchFamily="2" charset="2"/>
              <a:buChar char="§"/>
            </a:pPr>
            <a:r>
              <a:rPr lang="en-US" sz="1600" dirty="0">
                <a:latin typeface="Taub Sans Text" pitchFamily="2" charset="0"/>
                <a:ea typeface="Taub Sans Text" pitchFamily="2" charset="0"/>
              </a:rPr>
              <a:t>BlackRock MSCI ACWI Ex-US Index</a:t>
            </a:r>
          </a:p>
          <a:p>
            <a:pPr marL="285750" indent="-285750">
              <a:buFont typeface="Wingdings" panose="05000000000000000000" pitchFamily="2" charset="2"/>
              <a:buChar char="§"/>
            </a:pPr>
            <a:r>
              <a:rPr lang="en-US" sz="1600" dirty="0">
                <a:latin typeface="Taub Sans Text" pitchFamily="2" charset="0"/>
                <a:ea typeface="Taub Sans Text" pitchFamily="2" charset="0"/>
              </a:rPr>
              <a:t>American Funds </a:t>
            </a:r>
            <a:r>
              <a:rPr lang="en-US" sz="1600" dirty="0" err="1">
                <a:latin typeface="Taub Sans Text" pitchFamily="2" charset="0"/>
                <a:ea typeface="Taub Sans Text" pitchFamily="2" charset="0"/>
              </a:rPr>
              <a:t>EuroPacific</a:t>
            </a:r>
            <a:r>
              <a:rPr lang="en-US" sz="1600" dirty="0">
                <a:latin typeface="Taub Sans Text" pitchFamily="2" charset="0"/>
                <a:ea typeface="Taub Sans Text" pitchFamily="2" charset="0"/>
              </a:rPr>
              <a:t> Growth</a:t>
            </a:r>
          </a:p>
          <a:p>
            <a:pPr marL="342900" indent="-342900">
              <a:buFont typeface="Wingdings" panose="05000000000000000000" pitchFamily="2" charset="2"/>
              <a:buChar char="§"/>
            </a:pPr>
            <a:endParaRPr lang="en-US" sz="2000" dirty="0">
              <a:cs typeface="Arial"/>
            </a:endParaRPr>
          </a:p>
        </p:txBody>
      </p:sp>
      <p:sp>
        <p:nvSpPr>
          <p:cNvPr id="5" name="TextBox 4">
            <a:extLst>
              <a:ext uri="{FF2B5EF4-FFF2-40B4-BE49-F238E27FC236}">
                <a16:creationId xmlns:a16="http://schemas.microsoft.com/office/drawing/2014/main" id="{FD64C5D8-ADAD-679B-47DD-5265DFEAC5F3}"/>
              </a:ext>
            </a:extLst>
          </p:cNvPr>
          <p:cNvSpPr txBox="1"/>
          <p:nvPr/>
        </p:nvSpPr>
        <p:spPr>
          <a:xfrm>
            <a:off x="7589554" y="2785336"/>
            <a:ext cx="2159563" cy="1077218"/>
          </a:xfrm>
          <a:prstGeom prst="rect">
            <a:avLst/>
          </a:prstGeom>
          <a:noFill/>
        </p:spPr>
        <p:txBody>
          <a:bodyPr wrap="square" rtlCol="0">
            <a:spAutoFit/>
          </a:bodyPr>
          <a:lstStyle/>
          <a:p>
            <a:pPr marL="285750" indent="-285750">
              <a:buFont typeface="Wingdings" panose="05000000000000000000" pitchFamily="2" charset="2"/>
              <a:buChar char="§"/>
            </a:pPr>
            <a:r>
              <a:rPr lang="en-US" sz="1600" dirty="0">
                <a:solidFill>
                  <a:srgbClr val="010035"/>
                </a:solidFill>
                <a:latin typeface="Taub Sans Text" pitchFamily="2" charset="0"/>
                <a:ea typeface="Taub Sans Text" pitchFamily="2" charset="0"/>
              </a:rPr>
              <a:t>BlackRock U.S. Debt Index</a:t>
            </a:r>
          </a:p>
          <a:p>
            <a:pPr marL="285750" indent="-285750">
              <a:buFont typeface="Wingdings" panose="05000000000000000000" pitchFamily="2" charset="2"/>
              <a:buChar char="§"/>
            </a:pPr>
            <a:r>
              <a:rPr lang="en-US" sz="1600" dirty="0">
                <a:solidFill>
                  <a:srgbClr val="010035"/>
                </a:solidFill>
                <a:latin typeface="Taub Sans Text" pitchFamily="2" charset="0"/>
                <a:ea typeface="Taub Sans Text" pitchFamily="2" charset="0"/>
              </a:rPr>
              <a:t>Fidelity Advisor</a:t>
            </a:r>
            <a:r>
              <a:rPr lang="en-US" sz="1600" baseline="30000" dirty="0">
                <a:solidFill>
                  <a:srgbClr val="010035"/>
                </a:solidFill>
                <a:latin typeface="Taub Sans Text" pitchFamily="2" charset="0"/>
                <a:ea typeface="Taub Sans Text" pitchFamily="2" charset="0"/>
              </a:rPr>
              <a:t>® </a:t>
            </a:r>
            <a:r>
              <a:rPr lang="en-US" sz="1600" dirty="0">
                <a:solidFill>
                  <a:srgbClr val="010035"/>
                </a:solidFill>
                <a:latin typeface="Taub Sans Text" pitchFamily="2" charset="0"/>
                <a:ea typeface="Taub Sans Text" pitchFamily="2" charset="0"/>
              </a:rPr>
              <a:t>Total Bond</a:t>
            </a:r>
            <a:endParaRPr lang="en-US" sz="1600" dirty="0">
              <a:solidFill>
                <a:srgbClr val="010035"/>
              </a:solidFill>
              <a:latin typeface="Taub Sans Text" pitchFamily="2" charset="0"/>
              <a:ea typeface="Taub Sans Text" pitchFamily="2" charset="0"/>
              <a:cs typeface="Arial"/>
            </a:endParaRPr>
          </a:p>
        </p:txBody>
      </p:sp>
      <p:sp>
        <p:nvSpPr>
          <p:cNvPr id="6" name="TextBox 5">
            <a:extLst>
              <a:ext uri="{FF2B5EF4-FFF2-40B4-BE49-F238E27FC236}">
                <a16:creationId xmlns:a16="http://schemas.microsoft.com/office/drawing/2014/main" id="{6FC2FCDE-5CF8-16CF-7629-E9EE4523A654}"/>
              </a:ext>
            </a:extLst>
          </p:cNvPr>
          <p:cNvSpPr txBox="1"/>
          <p:nvPr/>
        </p:nvSpPr>
        <p:spPr>
          <a:xfrm>
            <a:off x="6891406" y="5386878"/>
            <a:ext cx="2164149" cy="338554"/>
          </a:xfrm>
          <a:prstGeom prst="rect">
            <a:avLst/>
          </a:prstGeom>
          <a:noFill/>
        </p:spPr>
        <p:txBody>
          <a:bodyPr wrap="square" rtlCol="0">
            <a:spAutoFit/>
          </a:bodyPr>
          <a:lstStyle/>
          <a:p>
            <a:pPr marL="285750" indent="-285750">
              <a:buFont typeface="Wingdings" panose="05000000000000000000" pitchFamily="2" charset="2"/>
              <a:buChar char="§"/>
            </a:pPr>
            <a:r>
              <a:rPr lang="en-US" sz="1600" dirty="0">
                <a:solidFill>
                  <a:srgbClr val="010035"/>
                </a:solidFill>
                <a:latin typeface="Taub Sans Text" pitchFamily="2" charset="0"/>
                <a:ea typeface="Taub Sans Text" pitchFamily="2" charset="0"/>
                <a:cs typeface="Arial"/>
              </a:rPr>
              <a:t>Stable Value</a:t>
            </a:r>
          </a:p>
        </p:txBody>
      </p:sp>
    </p:spTree>
    <p:extLst>
      <p:ext uri="{BB962C8B-B14F-4D97-AF65-F5344CB8AC3E}">
        <p14:creationId xmlns:p14="http://schemas.microsoft.com/office/powerpoint/2010/main" val="3331590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9" y="266811"/>
            <a:ext cx="4125439" cy="553998"/>
          </a:xfrm>
        </p:spPr>
        <p:txBody>
          <a:bodyPr/>
          <a:lstStyle/>
          <a:p>
            <a:r>
              <a:rPr lang="en-US" dirty="0"/>
              <a:t>Give me advice</a:t>
            </a:r>
          </a:p>
        </p:txBody>
      </p:sp>
      <p:sp>
        <p:nvSpPr>
          <p:cNvPr id="7" name="H2">
            <a:extLst>
              <a:ext uri="{FF2B5EF4-FFF2-40B4-BE49-F238E27FC236}">
                <a16:creationId xmlns:a16="http://schemas.microsoft.com/office/drawing/2014/main" id="{416758AE-9E46-97D8-F658-D9A48819ABA8}"/>
              </a:ext>
            </a:extLst>
          </p:cNvPr>
          <p:cNvSpPr>
            <a:spLocks noGrp="1"/>
          </p:cNvSpPr>
          <p:nvPr>
            <p:ph type="body" sz="quarter" idx="14"/>
          </p:nvPr>
        </p:nvSpPr>
        <p:spPr>
          <a:xfrm>
            <a:off x="1602134" y="1996241"/>
            <a:ext cx="4493866" cy="648096"/>
          </a:xfrm>
        </p:spPr>
        <p:txBody>
          <a:bodyPr/>
          <a:lstStyle/>
          <a:p>
            <a:r>
              <a:rPr lang="en-US" dirty="0"/>
              <a:t>Online advice</a:t>
            </a:r>
          </a:p>
        </p:txBody>
      </p:sp>
      <p:sp>
        <p:nvSpPr>
          <p:cNvPr id="26" name="H2">
            <a:extLst>
              <a:ext uri="{FF2B5EF4-FFF2-40B4-BE49-F238E27FC236}">
                <a16:creationId xmlns:a16="http://schemas.microsoft.com/office/drawing/2014/main" id="{12600C90-99D9-2714-B36D-B9D4FF23DE43}"/>
              </a:ext>
            </a:extLst>
          </p:cNvPr>
          <p:cNvSpPr txBox="1">
            <a:spLocks/>
          </p:cNvSpPr>
          <p:nvPr/>
        </p:nvSpPr>
        <p:spPr>
          <a:xfrm>
            <a:off x="7698134" y="1996241"/>
            <a:ext cx="4493866"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solidFill>
                  <a:schemeClr val="bg1"/>
                </a:solidFill>
              </a:rPr>
              <a:t>Professional management</a:t>
            </a:r>
          </a:p>
        </p:txBody>
      </p:sp>
      <p:pic>
        <p:nvPicPr>
          <p:cNvPr id="32" name="Gráfico 16" descr="Flexibility icon">
            <a:extLst>
              <a:ext uri="{FF2B5EF4-FFF2-40B4-BE49-F238E27FC236}">
                <a16:creationId xmlns:a16="http://schemas.microsoft.com/office/drawing/2014/main" id="{62B17BE0-65EF-B1FC-1C2B-9024611E3DD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17998" y="1800006"/>
            <a:ext cx="844331" cy="844331"/>
          </a:xfrm>
          <a:prstGeom prst="rect">
            <a:avLst/>
          </a:prstGeom>
        </p:spPr>
      </p:pic>
      <p:pic>
        <p:nvPicPr>
          <p:cNvPr id="33" name="Gráfico 22" descr="Employee Experience icon">
            <a:extLst>
              <a:ext uri="{FF2B5EF4-FFF2-40B4-BE49-F238E27FC236}">
                <a16:creationId xmlns:a16="http://schemas.microsoft.com/office/drawing/2014/main" id="{FFB574E3-9A92-764D-086F-D454AE35820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624841" y="1800006"/>
            <a:ext cx="844331" cy="844331"/>
          </a:xfrm>
          <a:prstGeom prst="rect">
            <a:avLst/>
          </a:prstGeom>
        </p:spPr>
      </p:pic>
      <p:sp>
        <p:nvSpPr>
          <p:cNvPr id="34" name="TextBox 33">
            <a:extLst>
              <a:ext uri="{FF2B5EF4-FFF2-40B4-BE49-F238E27FC236}">
                <a16:creationId xmlns:a16="http://schemas.microsoft.com/office/drawing/2014/main" id="{3F5326CB-3B22-A098-7E4B-EBFAE0FC0CD0}"/>
              </a:ext>
            </a:extLst>
          </p:cNvPr>
          <p:cNvSpPr txBox="1"/>
          <p:nvPr/>
        </p:nvSpPr>
        <p:spPr>
          <a:xfrm>
            <a:off x="517998" y="2868963"/>
            <a:ext cx="4493865" cy="19082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171450" marR="0" indent="-171450" algn="l" defTabSz="1219200" rtl="0" fontAlgn="auto" latinLnBrk="0" hangingPunct="0">
              <a:lnSpc>
                <a:spcPct val="100000"/>
              </a:lnSpc>
              <a:spcBef>
                <a:spcPts val="0"/>
              </a:spcBef>
              <a:spcAft>
                <a:spcPts val="0"/>
              </a:spcAft>
              <a:buClr>
                <a:srgbClr val="D0271D"/>
              </a:buClr>
              <a:buSzTx/>
              <a:buFont typeface="Wingdings" panose="05000000000000000000" pitchFamily="2" charset="2"/>
              <a:buChar char="§"/>
              <a:tabLst/>
            </a:pPr>
            <a:r>
              <a:rPr kumimoji="0" lang="en-US" b="0" i="0" u="none" strike="noStrike" cap="none" spc="0" normalizeH="0" baseline="0" dirty="0">
                <a:ln>
                  <a:noFill/>
                </a:ln>
                <a:solidFill>
                  <a:srgbClr val="121C4E"/>
                </a:solidFill>
                <a:effectLst/>
                <a:uFillTx/>
                <a:latin typeface="Taub Sans Text" pitchFamily="2" charset="0"/>
                <a:ea typeface="Taub Sans Text" pitchFamily="2" charset="0"/>
                <a:sym typeface="TaubSans-Regular"/>
              </a:rPr>
              <a:t>Unlimited</a:t>
            </a:r>
            <a:r>
              <a:rPr kumimoji="0" lang="en-US" b="0" i="0" u="none" strike="noStrike" cap="none" spc="0" normalizeH="0" dirty="0">
                <a:ln>
                  <a:noFill/>
                </a:ln>
                <a:solidFill>
                  <a:srgbClr val="121C4E"/>
                </a:solidFill>
                <a:effectLst/>
                <a:uFillTx/>
                <a:latin typeface="Taub Sans Text" pitchFamily="2" charset="0"/>
                <a:ea typeface="Taub Sans Text" pitchFamily="2" charset="0"/>
                <a:sym typeface="TaubSans-Regular"/>
              </a:rPr>
              <a:t> access to powerful online retirement planning tools </a:t>
            </a:r>
            <a:r>
              <a:rPr lang="en-US" baseline="0" dirty="0">
                <a:solidFill>
                  <a:srgbClr val="121C4E"/>
                </a:solidFill>
                <a:latin typeface="Taub Sans Text" pitchFamily="2" charset="0"/>
                <a:ea typeface="Taub Sans Text" pitchFamily="2" charset="0"/>
              </a:rPr>
              <a:t>(at</a:t>
            </a:r>
            <a:r>
              <a:rPr lang="en-US" dirty="0">
                <a:solidFill>
                  <a:srgbClr val="121C4E"/>
                </a:solidFill>
                <a:latin typeface="Taub Sans Text" pitchFamily="2" charset="0"/>
                <a:ea typeface="Taub Sans Text" pitchFamily="2" charset="0"/>
              </a:rPr>
              <a:t> no additional cost to you)</a:t>
            </a:r>
          </a:p>
          <a:p>
            <a:pPr marL="171450" marR="0" indent="-171450" algn="l" defTabSz="1219200" rtl="0" fontAlgn="auto" latinLnBrk="0" hangingPunct="0">
              <a:lnSpc>
                <a:spcPct val="100000"/>
              </a:lnSpc>
              <a:spcBef>
                <a:spcPts val="0"/>
              </a:spcBef>
              <a:spcAft>
                <a:spcPts val="0"/>
              </a:spcAft>
              <a:buClr>
                <a:srgbClr val="D0271D"/>
              </a:buClr>
              <a:buSzTx/>
              <a:buFont typeface="Wingdings" panose="05000000000000000000" pitchFamily="2" charset="2"/>
              <a:buChar char="§"/>
              <a:tabLst/>
            </a:pPr>
            <a:endParaRPr lang="en-US" dirty="0">
              <a:solidFill>
                <a:srgbClr val="121C4E"/>
              </a:solidFill>
              <a:latin typeface="Taub Sans Text" pitchFamily="2" charset="0"/>
              <a:ea typeface="Taub Sans Text" pitchFamily="2" charset="0"/>
            </a:endParaRPr>
          </a:p>
          <a:p>
            <a:pPr marL="171450" marR="0" indent="-171450" algn="l" defTabSz="1219200" rtl="0" fontAlgn="auto" latinLnBrk="0" hangingPunct="0">
              <a:lnSpc>
                <a:spcPct val="100000"/>
              </a:lnSpc>
              <a:spcBef>
                <a:spcPts val="0"/>
              </a:spcBef>
              <a:spcAft>
                <a:spcPts val="0"/>
              </a:spcAft>
              <a:buClr>
                <a:srgbClr val="D0271D"/>
              </a:buClr>
              <a:buSzTx/>
              <a:buFont typeface="Wingdings" panose="05000000000000000000" pitchFamily="2" charset="2"/>
              <a:buChar char="§"/>
              <a:tabLst/>
            </a:pPr>
            <a:r>
              <a:rPr lang="en-US" dirty="0">
                <a:solidFill>
                  <a:srgbClr val="121C4E"/>
                </a:solidFill>
                <a:latin typeface="Taub Sans Text" pitchFamily="2" charset="0"/>
                <a:ea typeface="Taub Sans Text" pitchFamily="2" charset="0"/>
              </a:rPr>
              <a:t>Designed for people who enjoy actively managing their own retirement account</a:t>
            </a:r>
          </a:p>
        </p:txBody>
      </p:sp>
      <p:sp>
        <p:nvSpPr>
          <p:cNvPr id="35" name="TextBox 34">
            <a:extLst>
              <a:ext uri="{FF2B5EF4-FFF2-40B4-BE49-F238E27FC236}">
                <a16:creationId xmlns:a16="http://schemas.microsoft.com/office/drawing/2014/main" id="{7D6D7C38-B79A-442D-A055-AE0878A42CA2}"/>
              </a:ext>
            </a:extLst>
          </p:cNvPr>
          <p:cNvSpPr txBox="1"/>
          <p:nvPr/>
        </p:nvSpPr>
        <p:spPr>
          <a:xfrm>
            <a:off x="6989328" y="2868963"/>
            <a:ext cx="4493864" cy="19082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171450" marR="0" indent="-171450" algn="l" defTabSz="1219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b="0" i="0" u="none" strike="noStrike" cap="none" spc="0" normalizeH="0" baseline="0" dirty="0">
                <a:ln>
                  <a:noFill/>
                </a:ln>
                <a:solidFill>
                  <a:schemeClr val="bg1"/>
                </a:solidFill>
                <a:effectLst/>
                <a:uFillTx/>
                <a:latin typeface="Taub Sans Text" pitchFamily="2" charset="0"/>
                <a:ea typeface="Taub Sans Text" pitchFamily="2" charset="0"/>
                <a:sym typeface="TaubSans-Regular"/>
              </a:rPr>
              <a:t>A personalized plan and VRA Investment</a:t>
            </a:r>
            <a:r>
              <a:rPr kumimoji="0" lang="en-US" b="0" i="0" u="none" strike="noStrike" cap="none" spc="0" normalizeH="0" dirty="0">
                <a:ln>
                  <a:noFill/>
                </a:ln>
                <a:solidFill>
                  <a:schemeClr val="bg1"/>
                </a:solidFill>
                <a:effectLst/>
                <a:uFillTx/>
                <a:latin typeface="Taub Sans Text" pitchFamily="2" charset="0"/>
                <a:ea typeface="Taub Sans Text" pitchFamily="2" charset="0"/>
                <a:sym typeface="TaubSans-Regular"/>
              </a:rPr>
              <a:t> Advisor representatives to talk to</a:t>
            </a:r>
            <a:endParaRPr lang="en-US" dirty="0">
              <a:solidFill>
                <a:schemeClr val="bg1"/>
              </a:solidFill>
              <a:latin typeface="Taub Sans Text" pitchFamily="2" charset="0"/>
              <a:ea typeface="Taub Sans Text" pitchFamily="2" charset="0"/>
            </a:endParaRPr>
          </a:p>
          <a:p>
            <a:pPr marL="171450" marR="0" indent="-171450" algn="l" defTabSz="1219200" rtl="0" fontAlgn="auto" latinLnBrk="0" hangingPunct="0">
              <a:lnSpc>
                <a:spcPct val="100000"/>
              </a:lnSpc>
              <a:spcBef>
                <a:spcPts val="0"/>
              </a:spcBef>
              <a:spcAft>
                <a:spcPts val="0"/>
              </a:spcAft>
              <a:buClrTx/>
              <a:buSzTx/>
              <a:buFont typeface="Wingdings" panose="05000000000000000000" pitchFamily="2" charset="2"/>
              <a:buChar char="§"/>
              <a:tabLst/>
            </a:pPr>
            <a:endParaRPr lang="en-US" dirty="0">
              <a:solidFill>
                <a:schemeClr val="bg1"/>
              </a:solidFill>
              <a:latin typeface="Taub Sans Text" pitchFamily="2" charset="0"/>
              <a:ea typeface="Taub Sans Text" pitchFamily="2" charset="0"/>
            </a:endParaRPr>
          </a:p>
          <a:p>
            <a:pPr marL="171450" marR="0" indent="-171450" algn="l" defTabSz="1219200" rtl="0" fontAlgn="auto" latinLnBrk="0" hangingPunct="0">
              <a:lnSpc>
                <a:spcPct val="100000"/>
              </a:lnSpc>
              <a:spcBef>
                <a:spcPts val="0"/>
              </a:spcBef>
              <a:spcAft>
                <a:spcPts val="0"/>
              </a:spcAft>
              <a:buClrTx/>
              <a:buSzTx/>
              <a:buFont typeface="Wingdings" panose="05000000000000000000" pitchFamily="2" charset="2"/>
              <a:buChar char="§"/>
              <a:tabLst/>
            </a:pPr>
            <a:r>
              <a:rPr lang="en-US" dirty="0">
                <a:solidFill>
                  <a:schemeClr val="bg1"/>
                </a:solidFill>
                <a:latin typeface="Taub Sans Text" pitchFamily="2" charset="0"/>
                <a:ea typeface="Taub Sans Text" pitchFamily="2" charset="0"/>
              </a:rPr>
              <a:t>Ideal for people who want VRA to manage their retirement account (for a monthly fee)</a:t>
            </a:r>
          </a:p>
        </p:txBody>
      </p:sp>
      <p:sp>
        <p:nvSpPr>
          <p:cNvPr id="36" name="TextBox 35">
            <a:extLst>
              <a:ext uri="{FF2B5EF4-FFF2-40B4-BE49-F238E27FC236}">
                <a16:creationId xmlns:a16="http://schemas.microsoft.com/office/drawing/2014/main" id="{AE87FFFF-DB16-8ECF-C9CB-D5F689EDD468}"/>
              </a:ext>
            </a:extLst>
          </p:cNvPr>
          <p:cNvSpPr txBox="1"/>
          <p:nvPr/>
        </p:nvSpPr>
        <p:spPr>
          <a:xfrm>
            <a:off x="517998" y="5580021"/>
            <a:ext cx="5094347" cy="769441"/>
          </a:xfrm>
          <a:prstGeom prst="rect">
            <a:avLst/>
          </a:prstGeom>
          <a:noFill/>
        </p:spPr>
        <p:txBody>
          <a:bodyPr wrap="square" rtlCol="0">
            <a:spAutoFit/>
          </a:bodyPr>
          <a:lstStyle/>
          <a:p>
            <a:r>
              <a:rPr lang="en-US" sz="1100" dirty="0">
                <a:latin typeface="Taub Sans Text" pitchFamily="2" charset="0"/>
                <a:ea typeface="Taub Sans Text" pitchFamily="2" charset="0"/>
                <a:cs typeface="Arial" panose="020B0604020202020204" pitchFamily="34" charset="0"/>
              </a:rPr>
              <a:t>IMPORTANT: Forecasts regarding the likelihood of various retirement income and/or investment outcomes are hypothetical in nature, do not reflect actual results (including investment results) and are not guarantees of future results. Results may vary with each use and over time.</a:t>
            </a:r>
          </a:p>
        </p:txBody>
      </p:sp>
    </p:spTree>
    <p:extLst>
      <p:ext uri="{BB962C8B-B14F-4D97-AF65-F5344CB8AC3E}">
        <p14:creationId xmlns:p14="http://schemas.microsoft.com/office/powerpoint/2010/main" val="2637079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DISCLOSURE</a:t>
            </a:r>
          </a:p>
        </p:txBody>
      </p:sp>
      <p:sp>
        <p:nvSpPr>
          <p:cNvPr id="6" name="Text Placeholder">
            <a:extLst>
              <a:ext uri="{FF2B5EF4-FFF2-40B4-BE49-F238E27FC236}">
                <a16:creationId xmlns:a16="http://schemas.microsoft.com/office/drawing/2014/main" id="{E305F242-7BA2-E708-68A0-07CF90A2C5AB}"/>
              </a:ext>
            </a:extLst>
          </p:cNvPr>
          <p:cNvSpPr>
            <a:spLocks noGrp="1"/>
          </p:cNvSpPr>
          <p:nvPr>
            <p:ph type="body" sz="quarter" idx="13"/>
          </p:nvPr>
        </p:nvSpPr>
        <p:spPr>
          <a:xfrm>
            <a:off x="369048" y="1340303"/>
            <a:ext cx="11231548" cy="4683979"/>
          </a:xfrm>
        </p:spPr>
        <p:txBody>
          <a:bodyPr/>
          <a:lstStyle/>
          <a:p>
            <a:r>
              <a:rPr lang="en-US" sz="1600" b="1" dirty="0">
                <a:latin typeface="Taub Sans Text" pitchFamily="2" charset="0"/>
                <a:ea typeface="Taub Sans Text" pitchFamily="2" charset="0"/>
              </a:rPr>
              <a:t>Advisory Services provided by Voya Retirement Advisors, LLC (VRA).</a:t>
            </a:r>
            <a:r>
              <a:rPr lang="en-US" sz="1600" dirty="0">
                <a:latin typeface="Taub Sans Text" pitchFamily="2" charset="0"/>
                <a:ea typeface="Taub Sans Text" pitchFamily="2" charset="0"/>
              </a:rPr>
              <a:t> VRA is a member of the Voya Financial (Voya) family of companies. For more information, please read the Voya Retirement Advisors Disclosure Statement, Advisory Services Agreement and your plan’s Fact Sheet. These documents may be viewed online by accessing the advisory services link(s) through your plan’s website. You may also request these from a VRA Investment Advisor Representative by calling your plan’s information line. Financial Engines Advisors L.L.C. (FEA) acts as a sub advisor for Voya Retirement Advisors, LLC. Financial Engines Advisors L.L.C. (FEA) is a federally registered investment advisor. Neither VRA nor FEA provides tax or legal advice. If you need tax advice, consult your accountant or if you need legal advice consult your lawyer. Future results are not guaranteed by VRA, FEA or any other party and past performance is no guarantee of future results. Edelman Financial Engines® is a registered trademark of Edelman Financial Engines, LLC. All other marks are the exclusive property of their respective owners. FEA and Edelman Financial Engines, LLC are not members of the Voya family of companies. ©2025 Edelman Financial Engines, LLC. Used with permission.</a:t>
            </a:r>
          </a:p>
          <a:p>
            <a:r>
              <a:rPr lang="en-US" sz="1600" dirty="0">
                <a:effectLst/>
                <a:latin typeface="Taub Sans Text" pitchFamily="2" charset="0"/>
                <a:ea typeface="Taub Sans Text" pitchFamily="2" charset="0"/>
              </a:rPr>
              <a:t>Schwab Personal Choice Retirement Account® (PCRA) is offered through Charles Schwab &amp; Co., Inc. (Member SIPC), the registered broker/dealer, which also provides other brokerage and custody services to its customers. ©2025 Charles Schwab &amp; Co., Inc., (Member SIPC). All rights reserved.</a:t>
            </a:r>
            <a:endParaRPr lang="en-US" sz="1600" dirty="0">
              <a:latin typeface="Taub Sans Text" pitchFamily="2" charset="0"/>
              <a:ea typeface="Taub Sans Text" pitchFamily="2" charset="0"/>
            </a:endParaRPr>
          </a:p>
          <a:p>
            <a:r>
              <a:rPr lang="en-US" sz="1600" dirty="0">
                <a:effectLst/>
                <a:latin typeface="Taub Sans Text" pitchFamily="2" charset="0"/>
                <a:ea typeface="Taub Sans Text" pitchFamily="2" charset="0"/>
              </a:rPr>
              <a:t>Charles Schwab &amp; Co., Inc. and Voya Financial are not affiliated and are not responsible for the products and services provided by the other.</a:t>
            </a:r>
            <a:endParaRPr lang="en-US" sz="1600" dirty="0">
              <a:latin typeface="Taub Sans Text" pitchFamily="2" charset="0"/>
              <a:ea typeface="Taub Sans Text" pitchFamily="2" charset="0"/>
            </a:endParaRPr>
          </a:p>
        </p:txBody>
      </p:sp>
    </p:spTree>
    <p:extLst>
      <p:ext uri="{BB962C8B-B14F-4D97-AF65-F5344CB8AC3E}">
        <p14:creationId xmlns:p14="http://schemas.microsoft.com/office/powerpoint/2010/main" val="203099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n-US" dirty="0"/>
              <a:t>Investment education resources</a:t>
            </a:r>
          </a:p>
        </p:txBody>
      </p:sp>
      <p:sp>
        <p:nvSpPr>
          <p:cNvPr id="22" name="TextBox 21">
            <a:extLst>
              <a:ext uri="{FF2B5EF4-FFF2-40B4-BE49-F238E27FC236}">
                <a16:creationId xmlns:a16="http://schemas.microsoft.com/office/drawing/2014/main" id="{B8841552-2F83-A7CB-CFE6-CD651857321C}"/>
              </a:ext>
            </a:extLst>
          </p:cNvPr>
          <p:cNvSpPr txBox="1"/>
          <p:nvPr/>
        </p:nvSpPr>
        <p:spPr>
          <a:xfrm>
            <a:off x="2083269" y="3764243"/>
            <a:ext cx="1823006" cy="553998"/>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800" b="1" cap="all" dirty="0">
                <a:solidFill>
                  <a:schemeClr val="bg1"/>
                </a:solidFill>
                <a:latin typeface="Taub Sans Text" pitchFamily="2" charset="0"/>
                <a:ea typeface="Taub Sans Text" pitchFamily="2" charset="0"/>
              </a:rPr>
              <a:t>Scan here to learn more.</a:t>
            </a:r>
          </a:p>
        </p:txBody>
      </p:sp>
      <p:pic>
        <p:nvPicPr>
          <p:cNvPr id="23" name="Picture 22" descr="Qr code&#10;&#10;Description automatically generated">
            <a:extLst>
              <a:ext uri="{FF2B5EF4-FFF2-40B4-BE49-F238E27FC236}">
                <a16:creationId xmlns:a16="http://schemas.microsoft.com/office/drawing/2014/main" id="{19BF1701-7CF7-6BFF-BDA3-748C8BE02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21" y="3429000"/>
            <a:ext cx="1224485" cy="1224485"/>
          </a:xfrm>
          <a:prstGeom prst="rect">
            <a:avLst/>
          </a:prstGeom>
        </p:spPr>
      </p:pic>
      <p:pic>
        <p:nvPicPr>
          <p:cNvPr id="5" name="Picture Placeholder 4" descr="A screenshot of a web page&#10;&#10;AI-generated content may be incorrect.">
            <a:extLst>
              <a:ext uri="{FF2B5EF4-FFF2-40B4-BE49-F238E27FC236}">
                <a16:creationId xmlns:a16="http://schemas.microsoft.com/office/drawing/2014/main" id="{91A64654-890F-F27B-9637-BFC24EDF92FC}"/>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889013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762332"/>
            <a:ext cx="11072958" cy="92380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spcBef>
                <a:spcPts val="0"/>
              </a:spcBef>
              <a:defRPr/>
            </a:pPr>
            <a:r>
              <a:rPr lang="en-US" sz="5999" cap="none" dirty="0">
                <a:solidFill>
                  <a:schemeClr val="bg1"/>
                </a:solidFill>
                <a:latin typeface="Taub Sans Text" pitchFamily="2" charset="77"/>
                <a:ea typeface="Taub Sans Text" pitchFamily="2" charset="77"/>
                <a:cs typeface="+mn-cs"/>
              </a:rPr>
              <a:t>RESOURCES</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dirty="0">
                <a:solidFill>
                  <a:srgbClr val="010035"/>
                </a:solidFill>
                <a:latin typeface="Taub Sans Text" pitchFamily="2" charset="77"/>
                <a:ea typeface="Taub Sans Text" pitchFamily="2" charset="77"/>
                <a:cs typeface="Helvetica"/>
              </a:rPr>
              <a:t>04</a:t>
            </a:r>
          </a:p>
        </p:txBody>
      </p:sp>
    </p:spTree>
    <p:extLst>
      <p:ext uri="{BB962C8B-B14F-4D97-AF65-F5344CB8AC3E}">
        <p14:creationId xmlns:p14="http://schemas.microsoft.com/office/powerpoint/2010/main" val="2298175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D22CEF-1902-5AC7-7062-84C3F5758D42}"/>
              </a:ext>
            </a:extLst>
          </p:cNvPr>
          <p:cNvSpPr txBox="1">
            <a:spLocks noGrp="1"/>
          </p:cNvSpPr>
          <p:nvPr>
            <p:ph type="title" idx="4294967295"/>
          </p:nvPr>
        </p:nvSpPr>
        <p:spPr>
          <a:xfrm>
            <a:off x="946934" y="-489793"/>
            <a:ext cx="698818" cy="18464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defTabSz="914332">
              <a:spcBef>
                <a:spcPts val="0"/>
              </a:spcBef>
              <a:spcAft>
                <a:spcPts val="1200"/>
              </a:spcAft>
              <a:buClr>
                <a:schemeClr val="accent1"/>
              </a:buClr>
              <a:defRPr/>
            </a:pPr>
            <a:r>
              <a:rPr lang="en-US" sz="1200" b="0" cap="none" dirty="0">
                <a:solidFill>
                  <a:schemeClr val="bg1"/>
                </a:solidFill>
                <a:latin typeface="+mn-lt"/>
                <a:ea typeface="+mn-ea"/>
                <a:cs typeface="+mn-cs"/>
              </a:rPr>
              <a:t>Stat slide   </a:t>
            </a:r>
          </a:p>
        </p:txBody>
      </p:sp>
      <p:sp>
        <p:nvSpPr>
          <p:cNvPr id="9" name="Slide title">
            <a:extLst>
              <a:ext uri="{FF2B5EF4-FFF2-40B4-BE49-F238E27FC236}">
                <a16:creationId xmlns:a16="http://schemas.microsoft.com/office/drawing/2014/main" id="{937AAE4F-1877-4C8F-9185-C4FCC961C1E7}"/>
              </a:ext>
            </a:extLst>
          </p:cNvPr>
          <p:cNvSpPr txBox="1">
            <a:spLocks/>
          </p:cNvSpPr>
          <p:nvPr/>
        </p:nvSpPr>
        <p:spPr>
          <a:xfrm>
            <a:off x="369048" y="266812"/>
            <a:ext cx="5299973" cy="575925"/>
          </a:xfrm>
          <a:prstGeom prst="rect">
            <a:avLst/>
          </a:prstGeom>
        </p:spPr>
        <p:txBody>
          <a:bodyPr/>
          <a:lstStyle>
            <a:lvl1pPr algn="l" defTabSz="914263" rtl="0" eaLnBrk="1" latinLnBrk="0" hangingPunct="1">
              <a:lnSpc>
                <a:spcPct val="100000"/>
              </a:lnSpc>
              <a:spcBef>
                <a:spcPct val="0"/>
              </a:spcBef>
              <a:buNone/>
              <a:defRPr sz="3600" b="1" i="0" kern="1200" cap="all" baseline="0">
                <a:solidFill>
                  <a:schemeClr val="tx1"/>
                </a:solidFill>
                <a:latin typeface="Taub Sans" pitchFamily="2" charset="77"/>
                <a:ea typeface="Taub Sans" pitchFamily="2" charset="77"/>
                <a:cs typeface="+mj-cs"/>
              </a:defRPr>
            </a:lvl1pPr>
          </a:lstStyle>
          <a:p>
            <a:r>
              <a:rPr lang="en-US" dirty="0"/>
              <a:t>Managing your account</a:t>
            </a:r>
          </a:p>
        </p:txBody>
      </p:sp>
      <p:pic>
        <p:nvPicPr>
          <p:cNvPr id="6" name="Picture 5" descr="A person sitting at a desk with a computer&#10;&#10;AI-generated content may be incorrect.">
            <a:extLst>
              <a:ext uri="{FF2B5EF4-FFF2-40B4-BE49-F238E27FC236}">
                <a16:creationId xmlns:a16="http://schemas.microsoft.com/office/drawing/2014/main" id="{56E1EA1C-BC71-0F19-659A-5DAC2A22C47D}"/>
              </a:ext>
            </a:extLst>
          </p:cNvPr>
          <p:cNvPicPr>
            <a:picLocks noChangeAspect="1"/>
          </p:cNvPicPr>
          <p:nvPr/>
        </p:nvPicPr>
        <p:blipFill>
          <a:blip r:embed="rId3">
            <a:extLst>
              <a:ext uri="{28A0092B-C50C-407E-A947-70E740481C1C}">
                <a14:useLocalDpi xmlns:a14="http://schemas.microsoft.com/office/drawing/2010/main" val="0"/>
              </a:ext>
            </a:extLst>
          </a:blip>
          <a:srcRect l="35637" r="20893"/>
          <a:stretch/>
        </p:blipFill>
        <p:spPr>
          <a:xfrm>
            <a:off x="6892122" y="800100"/>
            <a:ext cx="5299878" cy="5287264"/>
          </a:xfrm>
          <a:prstGeom prst="rect">
            <a:avLst/>
          </a:prstGeom>
        </p:spPr>
      </p:pic>
      <p:pic>
        <p:nvPicPr>
          <p:cNvPr id="7" name="Gráfico 16" descr="Application icon">
            <a:extLst>
              <a:ext uri="{FF2B5EF4-FFF2-40B4-BE49-F238E27FC236}">
                <a16:creationId xmlns:a16="http://schemas.microsoft.com/office/drawing/2014/main" id="{047F6D60-2CAB-E0A7-0E39-99AAA0A8830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69048" y="3687468"/>
            <a:ext cx="844331" cy="844331"/>
          </a:xfrm>
          <a:prstGeom prst="rect">
            <a:avLst/>
          </a:prstGeom>
        </p:spPr>
      </p:pic>
      <p:pic>
        <p:nvPicPr>
          <p:cNvPr id="17" name="Graphic 16">
            <a:extLst>
              <a:ext uri="{FF2B5EF4-FFF2-40B4-BE49-F238E27FC236}">
                <a16:creationId xmlns:a16="http://schemas.microsoft.com/office/drawing/2014/main" id="{8F394CC4-7938-3997-88E4-49E495FBBE5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66274" y="1963098"/>
            <a:ext cx="649877" cy="577669"/>
          </a:xfrm>
          <a:prstGeom prst="rect">
            <a:avLst/>
          </a:prstGeom>
        </p:spPr>
      </p:pic>
      <p:pic>
        <p:nvPicPr>
          <p:cNvPr id="18" name="Graphic 17">
            <a:extLst>
              <a:ext uri="{FF2B5EF4-FFF2-40B4-BE49-F238E27FC236}">
                <a16:creationId xmlns:a16="http://schemas.microsoft.com/office/drawing/2014/main" id="{31FCF8D5-AEEE-79D9-BFED-937946974B1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052" y="5377367"/>
            <a:ext cx="575925" cy="575925"/>
          </a:xfrm>
          <a:prstGeom prst="rect">
            <a:avLst/>
          </a:prstGeom>
        </p:spPr>
      </p:pic>
      <p:sp>
        <p:nvSpPr>
          <p:cNvPr id="20" name="TextBox 19">
            <a:extLst>
              <a:ext uri="{FF2B5EF4-FFF2-40B4-BE49-F238E27FC236}">
                <a16:creationId xmlns:a16="http://schemas.microsoft.com/office/drawing/2014/main" id="{CCBF3229-5CBB-4010-61A3-945A930586A1}"/>
              </a:ext>
            </a:extLst>
          </p:cNvPr>
          <p:cNvSpPr txBox="1"/>
          <p:nvPr/>
        </p:nvSpPr>
        <p:spPr>
          <a:xfrm>
            <a:off x="1376095" y="2178603"/>
            <a:ext cx="5299878" cy="1323439"/>
          </a:xfrm>
          <a:prstGeom prst="rect">
            <a:avLst/>
          </a:prstGeom>
          <a:noFill/>
        </p:spPr>
        <p:txBody>
          <a:bodyPr wrap="square">
            <a:spAutoFit/>
          </a:bodyPr>
          <a:lstStyle/>
          <a:p>
            <a:pPr marL="342900" indent="-342900">
              <a:buFont typeface="+mj-lt"/>
              <a:buAutoNum type="arabicPeriod"/>
            </a:pPr>
            <a:r>
              <a:rPr lang="en-US" sz="1600" dirty="0">
                <a:latin typeface="Taub Sans Text" pitchFamily="2" charset="0"/>
                <a:ea typeface="Taub Sans Text" pitchFamily="2" charset="0"/>
              </a:rPr>
              <a:t>Visit the Associate Portal and log in with your username  and password. Then click the Myself tab and select Retirement Plan under Benefits. </a:t>
            </a:r>
          </a:p>
          <a:p>
            <a:pPr marL="342900" indent="-342900">
              <a:buFont typeface="+mj-lt"/>
              <a:buAutoNum type="arabicPeriod"/>
            </a:pPr>
            <a:r>
              <a:rPr lang="en-US" sz="1600" dirty="0">
                <a:latin typeface="Taub Sans Text" pitchFamily="2" charset="0"/>
                <a:ea typeface="Taub Sans Text" pitchFamily="2" charset="0"/>
              </a:rPr>
              <a:t>Or log in to the Plan website at  https://adptotalsource.voya.com</a:t>
            </a:r>
          </a:p>
        </p:txBody>
      </p:sp>
      <p:sp>
        <p:nvSpPr>
          <p:cNvPr id="25" name="H2">
            <a:extLst>
              <a:ext uri="{FF2B5EF4-FFF2-40B4-BE49-F238E27FC236}">
                <a16:creationId xmlns:a16="http://schemas.microsoft.com/office/drawing/2014/main" id="{2B73B04C-C976-9900-F0D4-C8D0C855557C}"/>
              </a:ext>
            </a:extLst>
          </p:cNvPr>
          <p:cNvSpPr txBox="1">
            <a:spLocks/>
          </p:cNvSpPr>
          <p:nvPr/>
        </p:nvSpPr>
        <p:spPr>
          <a:xfrm>
            <a:off x="1317880" y="1877601"/>
            <a:ext cx="4493866" cy="648180"/>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1600" b="1" dirty="0"/>
              <a:t>WEB</a:t>
            </a:r>
          </a:p>
        </p:txBody>
      </p:sp>
      <p:sp>
        <p:nvSpPr>
          <p:cNvPr id="26" name="H2">
            <a:extLst>
              <a:ext uri="{FF2B5EF4-FFF2-40B4-BE49-F238E27FC236}">
                <a16:creationId xmlns:a16="http://schemas.microsoft.com/office/drawing/2014/main" id="{79D16D43-C4F4-1B5A-E6BD-63DF67836550}"/>
              </a:ext>
            </a:extLst>
          </p:cNvPr>
          <p:cNvSpPr txBox="1">
            <a:spLocks/>
          </p:cNvSpPr>
          <p:nvPr/>
        </p:nvSpPr>
        <p:spPr>
          <a:xfrm>
            <a:off x="1357057" y="3687468"/>
            <a:ext cx="1301791" cy="648180"/>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1600" b="1" dirty="0"/>
              <a:t>MOBILE</a:t>
            </a:r>
          </a:p>
        </p:txBody>
      </p:sp>
      <p:sp>
        <p:nvSpPr>
          <p:cNvPr id="27" name="H2">
            <a:extLst>
              <a:ext uri="{FF2B5EF4-FFF2-40B4-BE49-F238E27FC236}">
                <a16:creationId xmlns:a16="http://schemas.microsoft.com/office/drawing/2014/main" id="{55B8B73A-9643-3C47-72DE-E2C81652EE59}"/>
              </a:ext>
            </a:extLst>
          </p:cNvPr>
          <p:cNvSpPr txBox="1">
            <a:spLocks/>
          </p:cNvSpPr>
          <p:nvPr/>
        </p:nvSpPr>
        <p:spPr>
          <a:xfrm>
            <a:off x="1376095" y="5187400"/>
            <a:ext cx="1301791" cy="648180"/>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1600" b="1" dirty="0"/>
              <a:t>PHONE</a:t>
            </a:r>
          </a:p>
        </p:txBody>
      </p:sp>
      <p:sp>
        <p:nvSpPr>
          <p:cNvPr id="29" name="TextBox 28">
            <a:extLst>
              <a:ext uri="{FF2B5EF4-FFF2-40B4-BE49-F238E27FC236}">
                <a16:creationId xmlns:a16="http://schemas.microsoft.com/office/drawing/2014/main" id="{64D0167A-4611-E2EE-CE6B-98CC63C0092A}"/>
              </a:ext>
            </a:extLst>
          </p:cNvPr>
          <p:cNvSpPr txBox="1"/>
          <p:nvPr/>
        </p:nvSpPr>
        <p:spPr>
          <a:xfrm>
            <a:off x="1402811" y="3981475"/>
            <a:ext cx="5299878" cy="584775"/>
          </a:xfrm>
          <a:prstGeom prst="rect">
            <a:avLst/>
          </a:prstGeom>
          <a:noFill/>
        </p:spPr>
        <p:txBody>
          <a:bodyPr wrap="square">
            <a:spAutoFit/>
          </a:bodyPr>
          <a:lstStyle/>
          <a:p>
            <a:r>
              <a:rPr lang="en-US" sz="1600" dirty="0">
                <a:latin typeface="Taub Sans Text" pitchFamily="2" charset="0"/>
                <a:ea typeface="Taub Sans Text" pitchFamily="2" charset="0"/>
              </a:rPr>
              <a:t>Search ADP Mobile App or Voya Retire in your preferred  mobile app store.</a:t>
            </a:r>
          </a:p>
        </p:txBody>
      </p:sp>
      <p:sp>
        <p:nvSpPr>
          <p:cNvPr id="31" name="TextBox 30">
            <a:extLst>
              <a:ext uri="{FF2B5EF4-FFF2-40B4-BE49-F238E27FC236}">
                <a16:creationId xmlns:a16="http://schemas.microsoft.com/office/drawing/2014/main" id="{4F21D342-E03A-805C-3C76-EF3D1DEBFFE3}"/>
              </a:ext>
            </a:extLst>
          </p:cNvPr>
          <p:cNvSpPr txBox="1"/>
          <p:nvPr/>
        </p:nvSpPr>
        <p:spPr>
          <a:xfrm>
            <a:off x="1402811" y="5479748"/>
            <a:ext cx="5299878" cy="584775"/>
          </a:xfrm>
          <a:prstGeom prst="rect">
            <a:avLst/>
          </a:prstGeom>
          <a:noFill/>
        </p:spPr>
        <p:txBody>
          <a:bodyPr wrap="square">
            <a:spAutoFit/>
          </a:bodyPr>
          <a:lstStyle/>
          <a:p>
            <a:r>
              <a:rPr lang="en-US" sz="1600" dirty="0">
                <a:latin typeface="Taub Sans Text" pitchFamily="2" charset="0"/>
                <a:ea typeface="Taub Sans Text" pitchFamily="2" charset="0"/>
              </a:rPr>
              <a:t>Call the Plan Service Center at </a:t>
            </a:r>
            <a:r>
              <a:rPr lang="en-US" sz="1600" b="1" dirty="0">
                <a:latin typeface="Taub Sans Text" pitchFamily="2" charset="0"/>
                <a:ea typeface="Taub Sans Text" pitchFamily="2" charset="0"/>
              </a:rPr>
              <a:t>(855) 646-7549 </a:t>
            </a:r>
            <a:r>
              <a:rPr lang="en-US" sz="1600" dirty="0">
                <a:latin typeface="Taub Sans Text" pitchFamily="2" charset="0"/>
                <a:ea typeface="Taub Sans Text" pitchFamily="2" charset="0"/>
              </a:rPr>
              <a:t>and press 0 to speak with a Customer Service Associate. </a:t>
            </a:r>
          </a:p>
        </p:txBody>
      </p:sp>
    </p:spTree>
    <p:extLst>
      <p:ext uri="{BB962C8B-B14F-4D97-AF65-F5344CB8AC3E}">
        <p14:creationId xmlns:p14="http://schemas.microsoft.com/office/powerpoint/2010/main" val="17813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n-US" dirty="0"/>
              <a:t>My orange money®</a:t>
            </a:r>
          </a:p>
        </p:txBody>
      </p:sp>
      <p:sp>
        <p:nvSpPr>
          <p:cNvPr id="12" name="Rectangle 2">
            <a:extLst>
              <a:ext uri="{FF2B5EF4-FFF2-40B4-BE49-F238E27FC236}">
                <a16:creationId xmlns:a16="http://schemas.microsoft.com/office/drawing/2014/main" id="{BE4E43F0-B3DE-E956-D9C7-D316B14F6A40}"/>
              </a:ext>
            </a:extLst>
          </p:cNvPr>
          <p:cNvSpPr>
            <a:spLocks noChangeArrowheads="1"/>
          </p:cNvSpPr>
          <p:nvPr/>
        </p:nvSpPr>
        <p:spPr bwMode="auto">
          <a:xfrm>
            <a:off x="369048" y="3429000"/>
            <a:ext cx="426855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1200" dirty="0">
                <a:solidFill>
                  <a:schemeClr val="bg1"/>
                </a:solidFill>
                <a:latin typeface="Taub Sans Text" pitchFamily="2" charset="0"/>
                <a:ea typeface="Taub Sans Text" pitchFamily="2" charset="0"/>
              </a:rPr>
              <a:t>IMPORTANT: The illustrations or other information generated by the calculators are hypothetical in nature, do not reflect actual investment results, and are not guarantees of future results. This information does  not serve, either directly or indirectly, as legal, financial or tax advice and you should always consult a qualified professional legal, financial and/or tax  advisor when making decisions related to your individual tax situation.</a:t>
            </a:r>
            <a:endParaRPr lang="en-US" altLang="en-US" sz="1200" dirty="0">
              <a:solidFill>
                <a:schemeClr val="bg1"/>
              </a:solidFill>
              <a:latin typeface="Taub Sans Text" pitchFamily="2" charset="0"/>
              <a:ea typeface="Taub Sans Text" pitchFamily="2" charset="0"/>
            </a:endParaRPr>
          </a:p>
        </p:txBody>
      </p:sp>
      <p:pic>
        <p:nvPicPr>
          <p:cNvPr id="6" name="Picture Placeholder 5" descr="A screenshot of a website&#10;&#10;AI-generated content may be incorrect.">
            <a:extLst>
              <a:ext uri="{FF2B5EF4-FFF2-40B4-BE49-F238E27FC236}">
                <a16:creationId xmlns:a16="http://schemas.microsoft.com/office/drawing/2014/main" id="{21548F0E-815B-2EC3-6D89-1D7C7983AA82}"/>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2" b="22"/>
          <a:stretch>
            <a:fillRect/>
          </a:stretch>
        </p:blipFill>
        <p:spPr/>
      </p:pic>
    </p:spTree>
    <p:extLst>
      <p:ext uri="{BB962C8B-B14F-4D97-AF65-F5344CB8AC3E}">
        <p14:creationId xmlns:p14="http://schemas.microsoft.com/office/powerpoint/2010/main" val="1433112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Financial wellness</a:t>
            </a:r>
          </a:p>
        </p:txBody>
      </p:sp>
      <p:sp>
        <p:nvSpPr>
          <p:cNvPr id="7" name="H2">
            <a:extLst>
              <a:ext uri="{FF2B5EF4-FFF2-40B4-BE49-F238E27FC236}">
                <a16:creationId xmlns:a16="http://schemas.microsoft.com/office/drawing/2014/main" id="{4E14CBC1-ADF9-FD29-8678-9895A5CAE9B1}"/>
              </a:ext>
            </a:extLst>
          </p:cNvPr>
          <p:cNvSpPr>
            <a:spLocks noGrp="1"/>
          </p:cNvSpPr>
          <p:nvPr>
            <p:ph type="body" sz="quarter" idx="14"/>
          </p:nvPr>
        </p:nvSpPr>
        <p:spPr>
          <a:xfrm>
            <a:off x="369049" y="1458687"/>
            <a:ext cx="11453111" cy="648096"/>
          </a:xfrm>
        </p:spPr>
        <p:txBody>
          <a:bodyPr/>
          <a:lstStyle/>
          <a:p>
            <a:r>
              <a:rPr lang="en-US" sz="2000" b="1" dirty="0">
                <a:solidFill>
                  <a:srgbClr val="D0271D"/>
                </a:solidFill>
                <a:latin typeface="+mj-lt"/>
                <a:cs typeface="Arial" panose="020B0604020202020204" pitchFamily="34" charset="0"/>
              </a:rPr>
              <a:t>Holistic financial guidance </a:t>
            </a:r>
            <a:r>
              <a:rPr lang="en-US" sz="2000" dirty="0">
                <a:solidFill>
                  <a:srgbClr val="010035"/>
                </a:solidFill>
                <a:latin typeface="+mj-lt"/>
                <a:cs typeface="Arial" panose="020B0604020202020204" pitchFamily="34" charset="0"/>
              </a:rPr>
              <a:t>that helps you address, prioritize and balance key components of financial health. </a:t>
            </a:r>
          </a:p>
        </p:txBody>
      </p:sp>
      <p:grpSp>
        <p:nvGrpSpPr>
          <p:cNvPr id="4" name="Group 3">
            <a:extLst>
              <a:ext uri="{FF2B5EF4-FFF2-40B4-BE49-F238E27FC236}">
                <a16:creationId xmlns:a16="http://schemas.microsoft.com/office/drawing/2014/main" id="{435EB6DF-AE93-7468-31A5-CB6A449FD17C}"/>
              </a:ext>
            </a:extLst>
          </p:cNvPr>
          <p:cNvGrpSpPr/>
          <p:nvPr/>
        </p:nvGrpSpPr>
        <p:grpSpPr>
          <a:xfrm>
            <a:off x="3631842" y="2297172"/>
            <a:ext cx="4275785" cy="4294016"/>
            <a:chOff x="1617886" y="1804032"/>
            <a:chExt cx="2782541" cy="2851948"/>
          </a:xfrm>
        </p:grpSpPr>
        <p:sp>
          <p:nvSpPr>
            <p:cNvPr id="8" name="Oval 7">
              <a:extLst>
                <a:ext uri="{FF2B5EF4-FFF2-40B4-BE49-F238E27FC236}">
                  <a16:creationId xmlns:a16="http://schemas.microsoft.com/office/drawing/2014/main" id="{8A0E0FF7-4900-F89A-5787-D4CEE708D445}"/>
                </a:ext>
              </a:extLst>
            </p:cNvPr>
            <p:cNvSpPr/>
            <p:nvPr/>
          </p:nvSpPr>
          <p:spPr>
            <a:xfrm>
              <a:off x="1668432" y="2002235"/>
              <a:ext cx="2569029" cy="2426258"/>
            </a:xfrm>
            <a:prstGeom prst="ellipse">
              <a:avLst/>
            </a:prstGeom>
            <a:noFill/>
            <a:ln w="38100">
              <a:solidFill>
                <a:srgbClr val="121C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pic>
          <p:nvPicPr>
            <p:cNvPr id="9" name="Picture 8">
              <a:extLst>
                <a:ext uri="{FF2B5EF4-FFF2-40B4-BE49-F238E27FC236}">
                  <a16:creationId xmlns:a16="http://schemas.microsoft.com/office/drawing/2014/main" id="{1164AFE6-AD25-7B87-2A23-E8641465AA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4856" y="3485490"/>
              <a:ext cx="427042" cy="562691"/>
            </a:xfrm>
            <a:prstGeom prst="rect">
              <a:avLst/>
            </a:prstGeom>
            <a:ln>
              <a:noFill/>
            </a:ln>
          </p:spPr>
        </p:pic>
        <p:pic>
          <p:nvPicPr>
            <p:cNvPr id="10" name="Picture 9">
              <a:extLst>
                <a:ext uri="{FF2B5EF4-FFF2-40B4-BE49-F238E27FC236}">
                  <a16:creationId xmlns:a16="http://schemas.microsoft.com/office/drawing/2014/main" id="{428F865E-3D51-465A-0CE8-E8A303C27C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4958" y="1804032"/>
              <a:ext cx="455976" cy="561201"/>
            </a:xfrm>
            <a:prstGeom prst="rect">
              <a:avLst/>
            </a:prstGeom>
            <a:ln>
              <a:noFill/>
            </a:ln>
          </p:spPr>
        </p:pic>
        <p:pic>
          <p:nvPicPr>
            <p:cNvPr id="11" name="Picture 10">
              <a:extLst>
                <a:ext uri="{FF2B5EF4-FFF2-40B4-BE49-F238E27FC236}">
                  <a16:creationId xmlns:a16="http://schemas.microsoft.com/office/drawing/2014/main" id="{A116664A-1845-4624-C959-84A24A24E34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33379" y="2334645"/>
              <a:ext cx="539520" cy="528940"/>
            </a:xfrm>
            <a:prstGeom prst="rect">
              <a:avLst/>
            </a:prstGeom>
            <a:ln>
              <a:noFill/>
            </a:ln>
          </p:spPr>
        </p:pic>
        <p:pic>
          <p:nvPicPr>
            <p:cNvPr id="12" name="Picture 11">
              <a:extLst>
                <a:ext uri="{FF2B5EF4-FFF2-40B4-BE49-F238E27FC236}">
                  <a16:creationId xmlns:a16="http://schemas.microsoft.com/office/drawing/2014/main" id="{083AF61C-EF6E-C89E-6AA7-8B4F5D0E1F3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81708" y="3379339"/>
              <a:ext cx="518719" cy="533400"/>
            </a:xfrm>
            <a:prstGeom prst="rect">
              <a:avLst/>
            </a:prstGeom>
            <a:ln>
              <a:noFill/>
            </a:ln>
          </p:spPr>
        </p:pic>
        <p:pic>
          <p:nvPicPr>
            <p:cNvPr id="13" name="Picture 12">
              <a:extLst>
                <a:ext uri="{FF2B5EF4-FFF2-40B4-BE49-F238E27FC236}">
                  <a16:creationId xmlns:a16="http://schemas.microsoft.com/office/drawing/2014/main" id="{1B122839-BA58-91BC-815E-50065022262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569224" y="4144351"/>
              <a:ext cx="767443" cy="511629"/>
            </a:xfrm>
            <a:prstGeom prst="rect">
              <a:avLst/>
            </a:prstGeom>
            <a:ln>
              <a:noFill/>
            </a:ln>
          </p:spPr>
        </p:pic>
        <p:pic>
          <p:nvPicPr>
            <p:cNvPr id="14" name="Picture 13">
              <a:extLst>
                <a:ext uri="{FF2B5EF4-FFF2-40B4-BE49-F238E27FC236}">
                  <a16:creationId xmlns:a16="http://schemas.microsoft.com/office/drawing/2014/main" id="{888DB8AD-7D78-59B8-3C78-2078E11ABE1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17886" y="2406688"/>
              <a:ext cx="471945" cy="471945"/>
            </a:xfrm>
            <a:prstGeom prst="rect">
              <a:avLst/>
            </a:prstGeom>
            <a:ln>
              <a:noFill/>
            </a:ln>
          </p:spPr>
        </p:pic>
        <p:sp>
          <p:nvSpPr>
            <p:cNvPr id="15" name="Isosceles Triangle 14">
              <a:extLst>
                <a:ext uri="{FF2B5EF4-FFF2-40B4-BE49-F238E27FC236}">
                  <a16:creationId xmlns:a16="http://schemas.microsoft.com/office/drawing/2014/main" id="{A70F28E2-8CDA-7448-3E32-43424AA920E6}"/>
                </a:ext>
              </a:extLst>
            </p:cNvPr>
            <p:cNvSpPr/>
            <p:nvPr/>
          </p:nvSpPr>
          <p:spPr>
            <a:xfrm rot="3557492">
              <a:off x="2147713" y="2045391"/>
              <a:ext cx="245960" cy="304170"/>
            </a:xfrm>
            <a:prstGeom prst="triangle">
              <a:avLst/>
            </a:prstGeom>
            <a:solidFill>
              <a:srgbClr val="121C4E"/>
            </a:solidFill>
            <a:ln w="19050">
              <a:solidFill>
                <a:srgbClr val="121C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16" name="Isosceles Triangle 15">
              <a:extLst>
                <a:ext uri="{FF2B5EF4-FFF2-40B4-BE49-F238E27FC236}">
                  <a16:creationId xmlns:a16="http://schemas.microsoft.com/office/drawing/2014/main" id="{F1B666B8-D56B-8121-1875-1ACAB6B01DD3}"/>
                </a:ext>
              </a:extLst>
            </p:cNvPr>
            <p:cNvSpPr/>
            <p:nvPr/>
          </p:nvSpPr>
          <p:spPr>
            <a:xfrm rot="14301512">
              <a:off x="3514845" y="4085940"/>
              <a:ext cx="245960" cy="304170"/>
            </a:xfrm>
            <a:prstGeom prst="triangle">
              <a:avLst/>
            </a:prstGeom>
            <a:solidFill>
              <a:srgbClr val="121C4E"/>
            </a:solidFill>
            <a:ln w="19050">
              <a:solidFill>
                <a:srgbClr val="121C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pic>
          <p:nvPicPr>
            <p:cNvPr id="17" name="Picture 16">
              <a:extLst>
                <a:ext uri="{FF2B5EF4-FFF2-40B4-BE49-F238E27FC236}">
                  <a16:creationId xmlns:a16="http://schemas.microsoft.com/office/drawing/2014/main" id="{05E3AA05-9F40-E66B-04B2-B214156DCF9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21402391">
              <a:off x="2464688" y="2486242"/>
              <a:ext cx="1080095" cy="1583284"/>
            </a:xfrm>
            <a:prstGeom prst="rect">
              <a:avLst/>
            </a:prstGeom>
          </p:spPr>
        </p:pic>
      </p:grpSp>
    </p:spTree>
    <p:extLst>
      <p:ext uri="{BB962C8B-B14F-4D97-AF65-F5344CB8AC3E}">
        <p14:creationId xmlns:p14="http://schemas.microsoft.com/office/powerpoint/2010/main" val="1382811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9" y="266811"/>
            <a:ext cx="4125439" cy="553998"/>
          </a:xfrm>
        </p:spPr>
        <p:txBody>
          <a:bodyPr/>
          <a:lstStyle/>
          <a:p>
            <a:r>
              <a:rPr lang="en-US" dirty="0"/>
              <a:t>Voya learn</a:t>
            </a:r>
          </a:p>
        </p:txBody>
      </p:sp>
      <p:sp>
        <p:nvSpPr>
          <p:cNvPr id="43" name="H3">
            <a:extLst>
              <a:ext uri="{FF2B5EF4-FFF2-40B4-BE49-F238E27FC236}">
                <a16:creationId xmlns:a16="http://schemas.microsoft.com/office/drawing/2014/main" id="{21CBA49B-BF5E-8097-B25F-C46031E1606E}"/>
              </a:ext>
            </a:extLst>
          </p:cNvPr>
          <p:cNvSpPr>
            <a:spLocks noGrp="1"/>
          </p:cNvSpPr>
          <p:nvPr>
            <p:ph type="body" sz="quarter" idx="16"/>
          </p:nvPr>
        </p:nvSpPr>
        <p:spPr>
          <a:xfrm>
            <a:off x="7870539" y="1492912"/>
            <a:ext cx="3504561" cy="344651"/>
          </a:xfrm>
        </p:spPr>
        <p:txBody>
          <a:bodyPr/>
          <a:lstStyle/>
          <a:p>
            <a:pPr defTabSz="914400">
              <a:defRPr/>
            </a:pPr>
            <a:r>
              <a:rPr lang="en-US" sz="1600" b="1" kern="0" dirty="0">
                <a:cs typeface="Arial" panose="020B0604020202020204" pitchFamily="34" charset="0"/>
              </a:rPr>
              <a:t>Watch and learn at</a:t>
            </a:r>
            <a:br>
              <a:rPr lang="en-US" sz="1600" b="1" kern="0" dirty="0">
                <a:cs typeface="Arial" panose="020B0604020202020204" pitchFamily="34" charset="0"/>
              </a:rPr>
            </a:br>
            <a:r>
              <a:rPr lang="en-US" sz="1600" b="1" kern="0" dirty="0">
                <a:cs typeface="Arial" panose="020B0604020202020204" pitchFamily="34" charset="0"/>
              </a:rPr>
              <a:t>www.voyalearn.com</a:t>
            </a:r>
          </a:p>
        </p:txBody>
      </p:sp>
      <p:pic>
        <p:nvPicPr>
          <p:cNvPr id="57" name="Icon Placeholder">
            <a:extLst>
              <a:ext uri="{FF2B5EF4-FFF2-40B4-BE49-F238E27FC236}">
                <a16:creationId xmlns:a16="http://schemas.microsoft.com/office/drawing/2014/main" id="{67076C4A-3496-12F5-37B6-4E89D36FB08F}"/>
              </a:ext>
              <a:ext uri="{C183D7F6-B498-43B3-948B-1728B52AA6E4}">
                <adec:decorative xmlns:adec="http://schemas.microsoft.com/office/drawing/2017/decorative" val="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6830916" y="2902490"/>
            <a:ext cx="704758" cy="704758"/>
          </a:xfrm>
        </p:spPr>
      </p:pic>
      <p:sp>
        <p:nvSpPr>
          <p:cNvPr id="45" name="H3">
            <a:extLst>
              <a:ext uri="{FF2B5EF4-FFF2-40B4-BE49-F238E27FC236}">
                <a16:creationId xmlns:a16="http://schemas.microsoft.com/office/drawing/2014/main" id="{296C8E10-05A6-6530-29A6-936988070351}"/>
              </a:ext>
            </a:extLst>
          </p:cNvPr>
          <p:cNvSpPr>
            <a:spLocks noGrp="1"/>
          </p:cNvSpPr>
          <p:nvPr>
            <p:ph type="body" sz="quarter" idx="20"/>
          </p:nvPr>
        </p:nvSpPr>
        <p:spPr>
          <a:xfrm>
            <a:off x="7870539" y="2990212"/>
            <a:ext cx="3504561" cy="344651"/>
          </a:xfrm>
        </p:spPr>
        <p:txBody>
          <a:bodyPr/>
          <a:lstStyle/>
          <a:p>
            <a:pPr defTabSz="914400">
              <a:defRPr/>
            </a:pPr>
            <a:r>
              <a:rPr lang="en-US" sz="1600" b="1" kern="0" dirty="0">
                <a:cs typeface="Arial" panose="020B0604020202020204" pitchFamily="34" charset="0"/>
              </a:rPr>
              <a:t>Sign up today</a:t>
            </a:r>
            <a:endParaRPr lang="en-US" sz="1600" kern="0" dirty="0"/>
          </a:p>
        </p:txBody>
      </p:sp>
      <p:sp>
        <p:nvSpPr>
          <p:cNvPr id="31" name="Text Placeholder">
            <a:extLst>
              <a:ext uri="{FF2B5EF4-FFF2-40B4-BE49-F238E27FC236}">
                <a16:creationId xmlns:a16="http://schemas.microsoft.com/office/drawing/2014/main" id="{0634F6C9-9E7B-7356-21FF-C4CF2E664D00}"/>
              </a:ext>
            </a:extLst>
          </p:cNvPr>
          <p:cNvSpPr>
            <a:spLocks noGrp="1"/>
          </p:cNvSpPr>
          <p:nvPr>
            <p:ph type="body" sz="quarter" idx="21"/>
          </p:nvPr>
        </p:nvSpPr>
        <p:spPr>
          <a:xfrm>
            <a:off x="7870539" y="3210709"/>
            <a:ext cx="3504561" cy="793079"/>
          </a:xfrm>
        </p:spPr>
        <p:txBody>
          <a:bodyPr/>
          <a:lstStyle/>
          <a:p>
            <a:r>
              <a:rPr lang="en-US" sz="1600" kern="0" dirty="0">
                <a:cs typeface="Arial" panose="020B0604020202020204" pitchFamily="34" charset="0"/>
              </a:rPr>
              <a:t>for one of our upcoming live sessions</a:t>
            </a:r>
            <a:endParaRPr lang="en-US" sz="1600" noProof="0" dirty="0"/>
          </a:p>
        </p:txBody>
      </p:sp>
      <p:sp>
        <p:nvSpPr>
          <p:cNvPr id="44" name="H3">
            <a:extLst>
              <a:ext uri="{FF2B5EF4-FFF2-40B4-BE49-F238E27FC236}">
                <a16:creationId xmlns:a16="http://schemas.microsoft.com/office/drawing/2014/main" id="{9DFE4A11-497A-E637-FA03-70F8BF48EF3A}"/>
              </a:ext>
            </a:extLst>
          </p:cNvPr>
          <p:cNvSpPr>
            <a:spLocks noGrp="1"/>
          </p:cNvSpPr>
          <p:nvPr>
            <p:ph type="body" sz="quarter" idx="18"/>
          </p:nvPr>
        </p:nvSpPr>
        <p:spPr>
          <a:xfrm>
            <a:off x="7870539" y="4474263"/>
            <a:ext cx="3504561" cy="344651"/>
          </a:xfrm>
        </p:spPr>
        <p:txBody>
          <a:bodyPr/>
          <a:lstStyle/>
          <a:p>
            <a:r>
              <a:rPr lang="en-US" sz="1600" b="1" kern="0" dirty="0">
                <a:cs typeface="Arial" panose="020B0604020202020204" pitchFamily="34" charset="0"/>
              </a:rPr>
              <a:t>Watch one of our on-demand videos</a:t>
            </a:r>
            <a:endParaRPr lang="en-US" noProof="0" dirty="0"/>
          </a:p>
        </p:txBody>
      </p:sp>
      <p:sp>
        <p:nvSpPr>
          <p:cNvPr id="29" name="Text Placeholder">
            <a:extLst>
              <a:ext uri="{FF2B5EF4-FFF2-40B4-BE49-F238E27FC236}">
                <a16:creationId xmlns:a16="http://schemas.microsoft.com/office/drawing/2014/main" id="{17D21E08-38DF-3745-5D9F-6B44D9C962BE}"/>
              </a:ext>
            </a:extLst>
          </p:cNvPr>
          <p:cNvSpPr>
            <a:spLocks noGrp="1"/>
          </p:cNvSpPr>
          <p:nvPr>
            <p:ph type="body" sz="quarter" idx="19"/>
          </p:nvPr>
        </p:nvSpPr>
        <p:spPr>
          <a:xfrm>
            <a:off x="7870539" y="4926582"/>
            <a:ext cx="3504561" cy="793079"/>
          </a:xfrm>
        </p:spPr>
        <p:txBody>
          <a:bodyPr/>
          <a:lstStyle/>
          <a:p>
            <a:r>
              <a:rPr lang="en-US" sz="1600" kern="0" dirty="0">
                <a:cs typeface="Arial" panose="020B0604020202020204" pitchFamily="34" charset="0"/>
              </a:rPr>
              <a:t>designed to help you achieve the financial future you envision</a:t>
            </a:r>
            <a:r>
              <a:rPr lang="en-US" sz="1600" dirty="0"/>
              <a:t>.</a:t>
            </a:r>
            <a:endParaRPr lang="en-US" sz="1600" noProof="0" dirty="0"/>
          </a:p>
        </p:txBody>
      </p:sp>
      <p:sp>
        <p:nvSpPr>
          <p:cNvPr id="2" name="Subtitle">
            <a:extLst>
              <a:ext uri="{FF2B5EF4-FFF2-40B4-BE49-F238E27FC236}">
                <a16:creationId xmlns:a16="http://schemas.microsoft.com/office/drawing/2014/main" id="{16C7D722-97ED-1735-50C6-BD242B5B2150}"/>
              </a:ext>
            </a:extLst>
          </p:cNvPr>
          <p:cNvSpPr txBox="1">
            <a:spLocks/>
          </p:cNvSpPr>
          <p:nvPr/>
        </p:nvSpPr>
        <p:spPr>
          <a:xfrm>
            <a:off x="369047" y="873458"/>
            <a:ext cx="11453112" cy="328252"/>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2000" dirty="0">
                <a:solidFill>
                  <a:srgbClr val="D0271D"/>
                </a:solidFill>
              </a:rPr>
              <a:t>Our innovative educational platform</a:t>
            </a:r>
          </a:p>
        </p:txBody>
      </p:sp>
      <p:pic>
        <p:nvPicPr>
          <p:cNvPr id="8" name="Gráfico 16" descr="Flexibility icon">
            <a:extLst>
              <a:ext uri="{FF2B5EF4-FFF2-40B4-BE49-F238E27FC236}">
                <a16:creationId xmlns:a16="http://schemas.microsoft.com/office/drawing/2014/main" id="{EAD69754-D8D4-C6FB-3D21-B55E1C5338C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691343" y="1254359"/>
            <a:ext cx="844331" cy="844331"/>
          </a:xfrm>
          <a:prstGeom prst="rect">
            <a:avLst/>
          </a:prstGeom>
        </p:spPr>
      </p:pic>
      <p:pic>
        <p:nvPicPr>
          <p:cNvPr id="13" name="Gráfico 20" descr="24 7 Support icon">
            <a:extLst>
              <a:ext uri="{FF2B5EF4-FFF2-40B4-BE49-F238E27FC236}">
                <a16:creationId xmlns:a16="http://schemas.microsoft.com/office/drawing/2014/main" id="{80323537-206A-ACA1-0D26-7BDC72E2119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761129" y="4411048"/>
            <a:ext cx="844331" cy="844331"/>
          </a:xfrm>
          <a:prstGeom prst="rect">
            <a:avLst/>
          </a:prstGeom>
        </p:spPr>
      </p:pic>
      <p:sp>
        <p:nvSpPr>
          <p:cNvPr id="18" name="TextBox 17">
            <a:extLst>
              <a:ext uri="{FF2B5EF4-FFF2-40B4-BE49-F238E27FC236}">
                <a16:creationId xmlns:a16="http://schemas.microsoft.com/office/drawing/2014/main" id="{7748CDBE-0872-F5EF-9505-FBB1EA7E3C84}"/>
              </a:ext>
            </a:extLst>
          </p:cNvPr>
          <p:cNvSpPr txBox="1"/>
          <p:nvPr/>
        </p:nvSpPr>
        <p:spPr>
          <a:xfrm>
            <a:off x="369047" y="1916644"/>
            <a:ext cx="2680213" cy="1823576"/>
          </a:xfrm>
          <a:prstGeom prst="rect">
            <a:avLst/>
          </a:prstGeom>
          <a:noFill/>
        </p:spPr>
        <p:txBody>
          <a:bodyPr wrap="square">
            <a:spAutoFit/>
          </a:bodyPr>
          <a:lstStyle/>
          <a:p>
            <a:pPr defTabSz="914400">
              <a:spcAft>
                <a:spcPts val="300"/>
              </a:spcAft>
              <a:defRPr/>
            </a:pPr>
            <a:r>
              <a:rPr lang="en-US" sz="2000" b="1" kern="0" cap="all" dirty="0">
                <a:solidFill>
                  <a:srgbClr val="D0271D"/>
                </a:solidFill>
                <a:latin typeface="Taub Sans Text" pitchFamily="2" charset="0"/>
                <a:ea typeface="Taub Sans Text" pitchFamily="2" charset="0"/>
              </a:rPr>
              <a:t>Topics include:</a:t>
            </a:r>
          </a:p>
          <a:p>
            <a:pPr marL="231775" indent="-231775" defTabSz="914400">
              <a:spcAft>
                <a:spcPts val="300"/>
              </a:spcAft>
              <a:buClr>
                <a:srgbClr val="D0271D"/>
              </a:buClr>
              <a:buFont typeface="Arial" panose="020B0604020202020204" pitchFamily="34" charset="0"/>
              <a:buChar char="•"/>
              <a:defRPr/>
            </a:pPr>
            <a:r>
              <a:rPr lang="en-US" sz="1600" kern="0" dirty="0">
                <a:latin typeface="Taub Sans Text" pitchFamily="2" charset="0"/>
                <a:ea typeface="Taub Sans Text" pitchFamily="2" charset="0"/>
              </a:rPr>
              <a:t>Personal finance</a:t>
            </a:r>
          </a:p>
          <a:p>
            <a:pPr marL="231775" indent="-231775" defTabSz="914400">
              <a:spcAft>
                <a:spcPts val="300"/>
              </a:spcAft>
              <a:buClr>
                <a:srgbClr val="D0271D"/>
              </a:buClr>
              <a:buFont typeface="Arial" panose="020B0604020202020204" pitchFamily="34" charset="0"/>
              <a:buChar char="•"/>
              <a:defRPr/>
            </a:pPr>
            <a:r>
              <a:rPr lang="en-US" sz="1600" kern="0" dirty="0">
                <a:latin typeface="Taub Sans Text" pitchFamily="2" charset="0"/>
                <a:ea typeface="Taub Sans Text" pitchFamily="2" charset="0"/>
              </a:rPr>
              <a:t>Retirement and investing</a:t>
            </a:r>
          </a:p>
          <a:p>
            <a:pPr marL="231775" indent="-231775" defTabSz="914400">
              <a:spcAft>
                <a:spcPts val="300"/>
              </a:spcAft>
              <a:buClr>
                <a:srgbClr val="D0271D"/>
              </a:buClr>
              <a:buFont typeface="Arial" panose="020B0604020202020204" pitchFamily="34" charset="0"/>
              <a:buChar char="•"/>
              <a:defRPr/>
            </a:pPr>
            <a:r>
              <a:rPr lang="en-US" sz="1600" kern="0" dirty="0">
                <a:latin typeface="Taub Sans Text" pitchFamily="2" charset="0"/>
                <a:ea typeface="Taub Sans Text" pitchFamily="2" charset="0"/>
              </a:rPr>
              <a:t>Protection and family </a:t>
            </a:r>
          </a:p>
          <a:p>
            <a:pPr defTabSz="914400">
              <a:spcAft>
                <a:spcPts val="300"/>
              </a:spcAft>
              <a:defRPr/>
            </a:pPr>
            <a:endParaRPr lang="en-US" sz="1600" b="1" kern="0" dirty="0">
              <a:latin typeface="Taub Sans Text" pitchFamily="2" charset="0"/>
              <a:ea typeface="Taub Sans Text" pitchFamily="2" charset="0"/>
            </a:endParaRPr>
          </a:p>
          <a:p>
            <a:pPr defTabSz="914400">
              <a:spcAft>
                <a:spcPts val="300"/>
              </a:spcAft>
              <a:defRPr/>
            </a:pPr>
            <a:r>
              <a:rPr lang="en-US" sz="1600" b="1" kern="0" dirty="0">
                <a:latin typeface="Taub Sans Text" pitchFamily="2" charset="0"/>
                <a:ea typeface="Taub Sans Text" pitchFamily="2" charset="0"/>
              </a:rPr>
              <a:t>Also available in Spanish</a:t>
            </a:r>
            <a:endParaRPr lang="en-US" sz="1600" dirty="0">
              <a:latin typeface="Taub Sans Text" pitchFamily="2" charset="0"/>
              <a:ea typeface="Taub Sans Text" pitchFamily="2" charset="0"/>
            </a:endParaRPr>
          </a:p>
        </p:txBody>
      </p:sp>
      <p:pic>
        <p:nvPicPr>
          <p:cNvPr id="19" name="Picture 18" descr="Qr code&#10;&#10;Description automatically generated">
            <a:extLst>
              <a:ext uri="{FF2B5EF4-FFF2-40B4-BE49-F238E27FC236}">
                <a16:creationId xmlns:a16="http://schemas.microsoft.com/office/drawing/2014/main" id="{F285C9B2-F8C2-0BF4-7E3B-50CB932A0A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229" y="4620781"/>
            <a:ext cx="1217020" cy="1217020"/>
          </a:xfrm>
          <a:prstGeom prst="rect">
            <a:avLst/>
          </a:prstGeom>
        </p:spPr>
      </p:pic>
      <p:sp>
        <p:nvSpPr>
          <p:cNvPr id="20" name="TextBox 19">
            <a:extLst>
              <a:ext uri="{FF2B5EF4-FFF2-40B4-BE49-F238E27FC236}">
                <a16:creationId xmlns:a16="http://schemas.microsoft.com/office/drawing/2014/main" id="{DFB7A69A-425B-943C-203D-FDBFE93EE021}"/>
              </a:ext>
            </a:extLst>
          </p:cNvPr>
          <p:cNvSpPr txBox="1"/>
          <p:nvPr/>
        </p:nvSpPr>
        <p:spPr>
          <a:xfrm>
            <a:off x="2852328" y="4926582"/>
            <a:ext cx="1823006" cy="553998"/>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800" b="1" cap="all" dirty="0">
                <a:solidFill>
                  <a:srgbClr val="D0271D"/>
                </a:solidFill>
                <a:latin typeface="Taub Sans Text" pitchFamily="2" charset="0"/>
                <a:ea typeface="Taub Sans Text" pitchFamily="2" charset="0"/>
              </a:rPr>
              <a:t>Scan here to learn more.</a:t>
            </a:r>
          </a:p>
        </p:txBody>
      </p:sp>
    </p:spTree>
    <p:extLst>
      <p:ext uri="{BB962C8B-B14F-4D97-AF65-F5344CB8AC3E}">
        <p14:creationId xmlns:p14="http://schemas.microsoft.com/office/powerpoint/2010/main" val="2245822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7FE4-D110-248D-7C59-A9B2BBBAEB21}"/>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49BE0A45-3C09-2527-902C-7E7CCFE4D6D9}"/>
              </a:ext>
            </a:extLst>
          </p:cNvPr>
          <p:cNvSpPr>
            <a:spLocks noGrp="1"/>
          </p:cNvSpPr>
          <p:nvPr>
            <p:ph type="title"/>
          </p:nvPr>
        </p:nvSpPr>
        <p:spPr>
          <a:xfrm>
            <a:off x="369049" y="266811"/>
            <a:ext cx="4493866" cy="1661993"/>
          </a:xfrm>
        </p:spPr>
        <p:txBody>
          <a:bodyPr/>
          <a:lstStyle/>
          <a:p>
            <a:r>
              <a:rPr lang="en-US" b="1" dirty="0"/>
              <a:t>Questions or more information</a:t>
            </a:r>
          </a:p>
        </p:txBody>
      </p:sp>
      <p:pic>
        <p:nvPicPr>
          <p:cNvPr id="17" name="Picture Placeholder 16" descr="A person sitting on a couch using a computer&#10;&#10;AI-generated content may be incorrect.">
            <a:extLst>
              <a:ext uri="{FF2B5EF4-FFF2-40B4-BE49-F238E27FC236}">
                <a16:creationId xmlns:a16="http://schemas.microsoft.com/office/drawing/2014/main" id="{DD2E59EF-DD3C-A57A-50D0-CF8C9C0C02B1}"/>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5207" r="15207"/>
          <a:stretch>
            <a:fillRect/>
          </a:stretch>
        </p:blipFill>
        <p:spPr/>
      </p:pic>
      <p:sp>
        <p:nvSpPr>
          <p:cNvPr id="36" name="Subheading in 36pt (Taub Sans 070)">
            <a:extLst>
              <a:ext uri="{FF2B5EF4-FFF2-40B4-BE49-F238E27FC236}">
                <a16:creationId xmlns:a16="http://schemas.microsoft.com/office/drawing/2014/main" id="{F32AF53C-8093-7BAC-3103-4F2B6B130E26}"/>
              </a:ext>
            </a:extLst>
          </p:cNvPr>
          <p:cNvSpPr txBox="1"/>
          <p:nvPr/>
        </p:nvSpPr>
        <p:spPr>
          <a:xfrm>
            <a:off x="900313" y="2418118"/>
            <a:ext cx="2578242" cy="276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2400" b="1" cap="all" spc="0" dirty="0">
                <a:solidFill>
                  <a:srgbClr val="D0271D"/>
                </a:solidFill>
                <a:latin typeface="Taub Sans Text" pitchFamily="2" charset="0"/>
                <a:ea typeface="Taub Sans Text" pitchFamily="2" charset="0"/>
              </a:rPr>
              <a:t>Online</a:t>
            </a:r>
            <a:endParaRPr sz="1600" b="1" cap="all" spc="0" dirty="0">
              <a:solidFill>
                <a:srgbClr val="D0271D"/>
              </a:solidFill>
              <a:latin typeface="Taub Sans Text" pitchFamily="2" charset="0"/>
              <a:ea typeface="Taub Sans Text" pitchFamily="2" charset="0"/>
            </a:endParaRPr>
          </a:p>
        </p:txBody>
      </p:sp>
      <p:sp>
        <p:nvSpPr>
          <p:cNvPr id="37" name="Subheading in 36pt (Taub Sans 070)">
            <a:extLst>
              <a:ext uri="{FF2B5EF4-FFF2-40B4-BE49-F238E27FC236}">
                <a16:creationId xmlns:a16="http://schemas.microsoft.com/office/drawing/2014/main" id="{E2A37F82-1558-470E-241C-7C3DE6C5E770}"/>
              </a:ext>
            </a:extLst>
          </p:cNvPr>
          <p:cNvSpPr txBox="1"/>
          <p:nvPr/>
        </p:nvSpPr>
        <p:spPr>
          <a:xfrm>
            <a:off x="900313" y="3352311"/>
            <a:ext cx="2761858" cy="33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2400" b="1" cap="all" spc="0" dirty="0">
                <a:solidFill>
                  <a:srgbClr val="D0271D"/>
                </a:solidFill>
                <a:latin typeface="Taub Sans Text" pitchFamily="2" charset="0"/>
                <a:ea typeface="Taub Sans Text" pitchFamily="2" charset="0"/>
              </a:rPr>
              <a:t>Telephone</a:t>
            </a:r>
            <a:endParaRPr lang="en-US" sz="1800" kern="0" cap="all" dirty="0">
              <a:solidFill>
                <a:srgbClr val="D0271D"/>
              </a:solidFill>
              <a:latin typeface="Taub Sans Text" pitchFamily="2" charset="0"/>
              <a:ea typeface="Taub Sans Text" pitchFamily="2" charset="0"/>
              <a:cs typeface="Arial" panose="020B0604020202020204" pitchFamily="34" charset="0"/>
            </a:endParaRPr>
          </a:p>
          <a:p>
            <a:endParaRPr sz="1600" b="1" cap="all" spc="0" dirty="0">
              <a:solidFill>
                <a:srgbClr val="D0271D"/>
              </a:solidFill>
              <a:latin typeface="Taub Sans Text" pitchFamily="2" charset="0"/>
              <a:ea typeface="Taub Sans Text" pitchFamily="2" charset="0"/>
            </a:endParaRPr>
          </a:p>
        </p:txBody>
      </p:sp>
      <p:sp>
        <p:nvSpPr>
          <p:cNvPr id="38" name="Subheading in 36pt (Taub Sans 070)">
            <a:extLst>
              <a:ext uri="{FF2B5EF4-FFF2-40B4-BE49-F238E27FC236}">
                <a16:creationId xmlns:a16="http://schemas.microsoft.com/office/drawing/2014/main" id="{1A761161-7C36-D6BB-9602-56B5255E1896}"/>
              </a:ext>
            </a:extLst>
          </p:cNvPr>
          <p:cNvSpPr txBox="1"/>
          <p:nvPr/>
        </p:nvSpPr>
        <p:spPr>
          <a:xfrm>
            <a:off x="900313" y="4256910"/>
            <a:ext cx="243781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n-US" sz="2400" b="1" cap="all" spc="0" dirty="0">
                <a:solidFill>
                  <a:srgbClr val="D0271D"/>
                </a:solidFill>
                <a:latin typeface="Taub Sans Text" pitchFamily="2" charset="0"/>
                <a:ea typeface="Taub Sans Text" pitchFamily="2" charset="0"/>
              </a:rPr>
              <a:t>Mobile Device</a:t>
            </a:r>
          </a:p>
        </p:txBody>
      </p:sp>
      <p:sp>
        <p:nvSpPr>
          <p:cNvPr id="39" name="TextBox 38">
            <a:extLst>
              <a:ext uri="{FF2B5EF4-FFF2-40B4-BE49-F238E27FC236}">
                <a16:creationId xmlns:a16="http://schemas.microsoft.com/office/drawing/2014/main" id="{0784FCB0-5419-DC2E-FC94-B3C040D818B9}"/>
              </a:ext>
            </a:extLst>
          </p:cNvPr>
          <p:cNvSpPr txBox="1"/>
          <p:nvPr/>
        </p:nvSpPr>
        <p:spPr>
          <a:xfrm>
            <a:off x="842941" y="2734288"/>
            <a:ext cx="3436218" cy="369332"/>
          </a:xfrm>
          <a:prstGeom prst="rect">
            <a:avLst/>
          </a:prstGeom>
          <a:noFill/>
        </p:spPr>
        <p:txBody>
          <a:bodyPr wrap="square">
            <a:spAutoFit/>
          </a:bodyPr>
          <a:lstStyle/>
          <a:p>
            <a:r>
              <a:rPr lang="en-US" sz="1600" dirty="0">
                <a:solidFill>
                  <a:srgbClr val="202020"/>
                </a:solidFill>
                <a:latin typeface="Taub Sans Text" pitchFamily="2" charset="0"/>
                <a:ea typeface="Taub Sans Text" pitchFamily="2" charset="0"/>
                <a:cs typeface="Arial" panose="020B0604020202020204" pitchFamily="34" charset="0"/>
              </a:rPr>
              <a:t>https://</a:t>
            </a:r>
            <a:r>
              <a:rPr lang="en-US" dirty="0">
                <a:solidFill>
                  <a:srgbClr val="202020"/>
                </a:solidFill>
                <a:latin typeface="Taub Sans Text" pitchFamily="2" charset="0"/>
                <a:ea typeface="Taub Sans Text" pitchFamily="2" charset="0"/>
                <a:cs typeface="Arial" panose="020B0604020202020204" pitchFamily="34" charset="0"/>
              </a:rPr>
              <a:t>adptotalsource</a:t>
            </a:r>
            <a:r>
              <a:rPr lang="en-US" sz="1600" dirty="0">
                <a:solidFill>
                  <a:srgbClr val="202020"/>
                </a:solidFill>
                <a:latin typeface="Taub Sans Text" pitchFamily="2" charset="0"/>
                <a:ea typeface="Taub Sans Text" pitchFamily="2" charset="0"/>
                <a:cs typeface="Arial" panose="020B0604020202020204" pitchFamily="34" charset="0"/>
              </a:rPr>
              <a:t>.voya.com </a:t>
            </a:r>
            <a:endParaRPr lang="en-US" sz="1400" dirty="0">
              <a:latin typeface="Taub Sans Text" pitchFamily="2" charset="0"/>
              <a:ea typeface="Taub Sans Text" pitchFamily="2" charset="0"/>
            </a:endParaRPr>
          </a:p>
        </p:txBody>
      </p:sp>
      <p:sp>
        <p:nvSpPr>
          <p:cNvPr id="40" name="TextBox 39">
            <a:extLst>
              <a:ext uri="{FF2B5EF4-FFF2-40B4-BE49-F238E27FC236}">
                <a16:creationId xmlns:a16="http://schemas.microsoft.com/office/drawing/2014/main" id="{A4BE30BF-3088-0F47-1269-146620295456}"/>
              </a:ext>
            </a:extLst>
          </p:cNvPr>
          <p:cNvSpPr txBox="1"/>
          <p:nvPr/>
        </p:nvSpPr>
        <p:spPr>
          <a:xfrm>
            <a:off x="842941" y="3662727"/>
            <a:ext cx="3436218" cy="369332"/>
          </a:xfrm>
          <a:prstGeom prst="rect">
            <a:avLst/>
          </a:prstGeom>
          <a:noFill/>
        </p:spPr>
        <p:txBody>
          <a:bodyPr wrap="square">
            <a:spAutoFit/>
          </a:bodyPr>
          <a:lstStyle/>
          <a:p>
            <a:r>
              <a:rPr lang="en-US" dirty="0">
                <a:solidFill>
                  <a:srgbClr val="202020"/>
                </a:solidFill>
                <a:latin typeface="Taub Sans Text" pitchFamily="2" charset="0"/>
                <a:ea typeface="Taub Sans Text" pitchFamily="2" charset="0"/>
                <a:cs typeface="Arial" panose="020B0604020202020204" pitchFamily="34" charset="0"/>
              </a:rPr>
              <a:t>(855) 646-7549</a:t>
            </a:r>
            <a:endParaRPr lang="en-US" dirty="0">
              <a:latin typeface="Taub Sans Text" pitchFamily="2" charset="0"/>
              <a:ea typeface="Taub Sans Text" pitchFamily="2" charset="0"/>
            </a:endParaRPr>
          </a:p>
        </p:txBody>
      </p:sp>
      <p:sp>
        <p:nvSpPr>
          <p:cNvPr id="41" name="TextBox 40">
            <a:extLst>
              <a:ext uri="{FF2B5EF4-FFF2-40B4-BE49-F238E27FC236}">
                <a16:creationId xmlns:a16="http://schemas.microsoft.com/office/drawing/2014/main" id="{F5CA73D2-DBBC-3E89-6CD6-B1C3658D8A56}"/>
              </a:ext>
            </a:extLst>
          </p:cNvPr>
          <p:cNvSpPr txBox="1"/>
          <p:nvPr/>
        </p:nvSpPr>
        <p:spPr>
          <a:xfrm>
            <a:off x="818269" y="4576244"/>
            <a:ext cx="3436218" cy="646331"/>
          </a:xfrm>
          <a:prstGeom prst="rect">
            <a:avLst/>
          </a:prstGeom>
          <a:noFill/>
        </p:spPr>
        <p:txBody>
          <a:bodyPr wrap="square">
            <a:spAutoFit/>
          </a:bodyPr>
          <a:lstStyle/>
          <a:p>
            <a:pPr marL="285750" indent="-285750" eaLnBrk="1" hangingPunct="1">
              <a:buClr>
                <a:srgbClr val="D0271D"/>
              </a:buClr>
              <a:buSzPct val="100000"/>
              <a:buFont typeface="Wingdings" panose="05000000000000000000" pitchFamily="2" charset="2"/>
              <a:buChar char="§"/>
              <a:defRPr/>
            </a:pPr>
            <a:r>
              <a:rPr lang="en-US" dirty="0">
                <a:solidFill>
                  <a:srgbClr val="202020"/>
                </a:solidFill>
                <a:latin typeface="Taub Sans Text" pitchFamily="2" charset="0"/>
                <a:ea typeface="Taub Sans Text" pitchFamily="2" charset="0"/>
                <a:cs typeface="Arial" panose="020B0604020202020204" pitchFamily="34" charset="0"/>
              </a:rPr>
              <a:t>ADP Mobile Solutions app</a:t>
            </a:r>
          </a:p>
          <a:p>
            <a:pPr marL="285750" indent="-285750" eaLnBrk="1" hangingPunct="1">
              <a:buClr>
                <a:srgbClr val="D0271D"/>
              </a:buClr>
              <a:buSzPct val="100000"/>
              <a:buFont typeface="Wingdings" panose="05000000000000000000" pitchFamily="2" charset="2"/>
              <a:buChar char="§"/>
              <a:defRPr/>
            </a:pPr>
            <a:r>
              <a:rPr lang="en-US" dirty="0">
                <a:solidFill>
                  <a:srgbClr val="202020"/>
                </a:solidFill>
                <a:latin typeface="Taub Sans Text" pitchFamily="2" charset="0"/>
                <a:ea typeface="Taub Sans Text" pitchFamily="2" charset="0"/>
                <a:cs typeface="Arial" panose="020B0604020202020204" pitchFamily="34" charset="0"/>
              </a:rPr>
              <a:t>Voya Retire</a:t>
            </a:r>
          </a:p>
        </p:txBody>
      </p:sp>
    </p:spTree>
    <p:extLst>
      <p:ext uri="{BB962C8B-B14F-4D97-AF65-F5344CB8AC3E}">
        <p14:creationId xmlns:p14="http://schemas.microsoft.com/office/powerpoint/2010/main" val="106934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EC0F8F8F-BB68-FC7A-6CFD-60E6DF88EB42}"/>
              </a:ext>
            </a:extLst>
          </p:cNvPr>
          <p:cNvSpPr>
            <a:spLocks noGrp="1"/>
          </p:cNvSpPr>
          <p:nvPr>
            <p:ph type="title"/>
          </p:nvPr>
        </p:nvSpPr>
        <p:spPr>
          <a:xfrm>
            <a:off x="369049" y="361570"/>
            <a:ext cx="2667267" cy="817647"/>
          </a:xfrm>
        </p:spPr>
        <p:txBody>
          <a:bodyPr>
            <a:normAutofit/>
          </a:bodyPr>
          <a:lstStyle/>
          <a:p>
            <a:r>
              <a:rPr lang="en-US" dirty="0"/>
              <a:t>AGENDA</a:t>
            </a:r>
          </a:p>
        </p:txBody>
      </p:sp>
      <p:pic>
        <p:nvPicPr>
          <p:cNvPr id="8" name="Picture Placeholder">
            <a:extLst>
              <a:ext uri="{FF2B5EF4-FFF2-40B4-BE49-F238E27FC236}">
                <a16:creationId xmlns:a16="http://schemas.microsoft.com/office/drawing/2014/main" id="{3022791D-E003-1F0A-52FD-0A6CDB051E31}"/>
              </a:ext>
              <a:ext uri="{C183D7F6-B498-43B3-948B-1728B52AA6E4}">
                <adec:decorative xmlns:adec="http://schemas.microsoft.com/office/drawing/2017/decorative" val="1"/>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27614" r="27614"/>
          <a:stretch/>
        </p:blipFill>
        <p:spPr>
          <a:xfrm>
            <a:off x="7584036" y="446"/>
            <a:ext cx="4607965" cy="6857106"/>
          </a:xfrm>
        </p:spPr>
      </p:pic>
      <p:sp>
        <p:nvSpPr>
          <p:cNvPr id="31" name="Text Placeholder 30">
            <a:extLst>
              <a:ext uri="{FF2B5EF4-FFF2-40B4-BE49-F238E27FC236}">
                <a16:creationId xmlns:a16="http://schemas.microsoft.com/office/drawing/2014/main" id="{A40A39D0-34ED-39F5-BA40-65917EBF3369}"/>
              </a:ext>
            </a:extLst>
          </p:cNvPr>
          <p:cNvSpPr>
            <a:spLocks noGrp="1"/>
          </p:cNvSpPr>
          <p:nvPr>
            <p:ph type="body" sz="quarter" idx="29"/>
          </p:nvPr>
        </p:nvSpPr>
        <p:spPr>
          <a:xfrm>
            <a:off x="369049" y="1768206"/>
            <a:ext cx="711107" cy="692198"/>
          </a:xfrm>
        </p:spPr>
        <p:txBody>
          <a:bodyPr/>
          <a:lstStyle/>
          <a:p>
            <a:r>
              <a:rPr lang="en-US" dirty="0"/>
              <a:t>01</a:t>
            </a:r>
          </a:p>
        </p:txBody>
      </p:sp>
      <p:sp>
        <p:nvSpPr>
          <p:cNvPr id="32" name="Text Placeholder 31">
            <a:extLst>
              <a:ext uri="{FF2B5EF4-FFF2-40B4-BE49-F238E27FC236}">
                <a16:creationId xmlns:a16="http://schemas.microsoft.com/office/drawing/2014/main" id="{DCF0CC56-F50D-FBF3-C607-65E2F3E5BF15}"/>
              </a:ext>
            </a:extLst>
          </p:cNvPr>
          <p:cNvSpPr>
            <a:spLocks noGrp="1"/>
          </p:cNvSpPr>
          <p:nvPr>
            <p:ph type="body" sz="quarter" idx="30"/>
          </p:nvPr>
        </p:nvSpPr>
        <p:spPr>
          <a:xfrm>
            <a:off x="1272041" y="2114306"/>
            <a:ext cx="5032935" cy="333146"/>
          </a:xfrm>
        </p:spPr>
        <p:txBody>
          <a:bodyPr/>
          <a:lstStyle/>
          <a:p>
            <a:r>
              <a:rPr lang="en-US" dirty="0"/>
              <a:t>Goals</a:t>
            </a:r>
          </a:p>
        </p:txBody>
      </p:sp>
      <p:sp>
        <p:nvSpPr>
          <p:cNvPr id="33" name="Text Placeholder 32">
            <a:extLst>
              <a:ext uri="{FF2B5EF4-FFF2-40B4-BE49-F238E27FC236}">
                <a16:creationId xmlns:a16="http://schemas.microsoft.com/office/drawing/2014/main" id="{CAF897FF-3910-11D9-1ACF-B88F93FDA6FF}"/>
              </a:ext>
            </a:extLst>
          </p:cNvPr>
          <p:cNvSpPr>
            <a:spLocks noGrp="1"/>
          </p:cNvSpPr>
          <p:nvPr>
            <p:ph type="body" sz="quarter" idx="31"/>
          </p:nvPr>
        </p:nvSpPr>
        <p:spPr>
          <a:xfrm>
            <a:off x="369049" y="2575285"/>
            <a:ext cx="711107" cy="692198"/>
          </a:xfrm>
        </p:spPr>
        <p:txBody>
          <a:bodyPr/>
          <a:lstStyle/>
          <a:p>
            <a:r>
              <a:rPr lang="en-US" dirty="0"/>
              <a:t>02</a:t>
            </a:r>
          </a:p>
        </p:txBody>
      </p:sp>
      <p:sp>
        <p:nvSpPr>
          <p:cNvPr id="34" name="Text Placeholder 33">
            <a:extLst>
              <a:ext uri="{FF2B5EF4-FFF2-40B4-BE49-F238E27FC236}">
                <a16:creationId xmlns:a16="http://schemas.microsoft.com/office/drawing/2014/main" id="{DD455F38-BCEC-9A3F-C10D-EE73F7BFF296}"/>
              </a:ext>
            </a:extLst>
          </p:cNvPr>
          <p:cNvSpPr>
            <a:spLocks noGrp="1"/>
          </p:cNvSpPr>
          <p:nvPr>
            <p:ph type="body" sz="quarter" idx="32"/>
          </p:nvPr>
        </p:nvSpPr>
        <p:spPr>
          <a:xfrm>
            <a:off x="369049" y="3388784"/>
            <a:ext cx="711107" cy="692198"/>
          </a:xfrm>
        </p:spPr>
        <p:txBody>
          <a:bodyPr/>
          <a:lstStyle/>
          <a:p>
            <a:r>
              <a:rPr lang="en-US" dirty="0"/>
              <a:t>03</a:t>
            </a:r>
          </a:p>
        </p:txBody>
      </p:sp>
      <p:sp>
        <p:nvSpPr>
          <p:cNvPr id="35" name="Text Placeholder 34">
            <a:extLst>
              <a:ext uri="{FF2B5EF4-FFF2-40B4-BE49-F238E27FC236}">
                <a16:creationId xmlns:a16="http://schemas.microsoft.com/office/drawing/2014/main" id="{ADBD2063-E2C6-504D-A52F-7FD302008DF7}"/>
              </a:ext>
            </a:extLst>
          </p:cNvPr>
          <p:cNvSpPr>
            <a:spLocks noGrp="1"/>
          </p:cNvSpPr>
          <p:nvPr>
            <p:ph type="body" sz="quarter" idx="33"/>
          </p:nvPr>
        </p:nvSpPr>
        <p:spPr>
          <a:xfrm>
            <a:off x="369049" y="4178227"/>
            <a:ext cx="711107" cy="692198"/>
          </a:xfrm>
        </p:spPr>
        <p:txBody>
          <a:bodyPr/>
          <a:lstStyle/>
          <a:p>
            <a:r>
              <a:rPr lang="en-US" dirty="0"/>
              <a:t>04</a:t>
            </a:r>
          </a:p>
        </p:txBody>
      </p:sp>
      <p:sp>
        <p:nvSpPr>
          <p:cNvPr id="37" name="Text Placeholder 36">
            <a:extLst>
              <a:ext uri="{FF2B5EF4-FFF2-40B4-BE49-F238E27FC236}">
                <a16:creationId xmlns:a16="http://schemas.microsoft.com/office/drawing/2014/main" id="{79A1D6D7-52E2-680F-24E9-B0103293B634}"/>
              </a:ext>
            </a:extLst>
          </p:cNvPr>
          <p:cNvSpPr>
            <a:spLocks noGrp="1"/>
          </p:cNvSpPr>
          <p:nvPr>
            <p:ph type="body" sz="quarter" idx="35"/>
          </p:nvPr>
        </p:nvSpPr>
        <p:spPr>
          <a:xfrm>
            <a:off x="1272041" y="2933046"/>
            <a:ext cx="5032935" cy="333146"/>
          </a:xfrm>
        </p:spPr>
        <p:txBody>
          <a:bodyPr/>
          <a:lstStyle/>
          <a:p>
            <a:r>
              <a:rPr lang="en-US" dirty="0"/>
              <a:t>Saving</a:t>
            </a:r>
          </a:p>
        </p:txBody>
      </p:sp>
      <p:sp>
        <p:nvSpPr>
          <p:cNvPr id="38" name="Text Placeholder 37">
            <a:extLst>
              <a:ext uri="{FF2B5EF4-FFF2-40B4-BE49-F238E27FC236}">
                <a16:creationId xmlns:a16="http://schemas.microsoft.com/office/drawing/2014/main" id="{D8F7204E-851C-02F6-7BBF-A17DD2781B84}"/>
              </a:ext>
            </a:extLst>
          </p:cNvPr>
          <p:cNvSpPr>
            <a:spLocks noGrp="1"/>
          </p:cNvSpPr>
          <p:nvPr>
            <p:ph type="body" sz="quarter" idx="36"/>
          </p:nvPr>
        </p:nvSpPr>
        <p:spPr>
          <a:xfrm>
            <a:off x="1272041" y="3747837"/>
            <a:ext cx="5032935" cy="333146"/>
          </a:xfrm>
        </p:spPr>
        <p:txBody>
          <a:bodyPr/>
          <a:lstStyle/>
          <a:p>
            <a:r>
              <a:rPr lang="en-US" dirty="0"/>
              <a:t>Investing</a:t>
            </a:r>
          </a:p>
        </p:txBody>
      </p:sp>
      <p:sp>
        <p:nvSpPr>
          <p:cNvPr id="39" name="Text Placeholder 38">
            <a:extLst>
              <a:ext uri="{FF2B5EF4-FFF2-40B4-BE49-F238E27FC236}">
                <a16:creationId xmlns:a16="http://schemas.microsoft.com/office/drawing/2014/main" id="{5F0AF643-465B-A9FD-0983-E8EDB1EC2FA8}"/>
              </a:ext>
            </a:extLst>
          </p:cNvPr>
          <p:cNvSpPr>
            <a:spLocks noGrp="1"/>
          </p:cNvSpPr>
          <p:nvPr>
            <p:ph type="body" sz="quarter" idx="37"/>
          </p:nvPr>
        </p:nvSpPr>
        <p:spPr>
          <a:xfrm>
            <a:off x="1272041" y="4534772"/>
            <a:ext cx="5032935" cy="333146"/>
          </a:xfrm>
        </p:spPr>
        <p:txBody>
          <a:bodyPr/>
          <a:lstStyle/>
          <a:p>
            <a:r>
              <a:rPr lang="en-US" dirty="0"/>
              <a:t>Resources</a:t>
            </a:r>
          </a:p>
        </p:txBody>
      </p:sp>
      <p:cxnSp>
        <p:nvCxnSpPr>
          <p:cNvPr id="11" name="Line">
            <a:extLst>
              <a:ext uri="{FF2B5EF4-FFF2-40B4-BE49-F238E27FC236}">
                <a16:creationId xmlns:a16="http://schemas.microsoft.com/office/drawing/2014/main" id="{26A5A45B-3989-5F92-2E30-29B12FD8E6C9}"/>
              </a:ext>
              <a:ext uri="{C183D7F6-B498-43B3-948B-1728B52AA6E4}">
                <adec:decorative xmlns:adec="http://schemas.microsoft.com/office/drawing/2017/decorative" val="1"/>
              </a:ext>
            </a:extLst>
          </p:cNvPr>
          <p:cNvCxnSpPr>
            <a:cxnSpLocks/>
          </p:cNvCxnSpPr>
          <p:nvPr/>
        </p:nvCxnSpPr>
        <p:spPr>
          <a:xfrm>
            <a:off x="369049" y="2564223"/>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cxnSp>
        <p:nvCxnSpPr>
          <p:cNvPr id="13" name="Line">
            <a:extLst>
              <a:ext uri="{FF2B5EF4-FFF2-40B4-BE49-F238E27FC236}">
                <a16:creationId xmlns:a16="http://schemas.microsoft.com/office/drawing/2014/main" id="{7287C228-EE7E-D385-4716-B930E5E83885}"/>
              </a:ext>
              <a:ext uri="{C183D7F6-B498-43B3-948B-1728B52AA6E4}">
                <adec:decorative xmlns:adec="http://schemas.microsoft.com/office/drawing/2017/decorative" val="1"/>
              </a:ext>
            </a:extLst>
          </p:cNvPr>
          <p:cNvCxnSpPr>
            <a:cxnSpLocks/>
          </p:cNvCxnSpPr>
          <p:nvPr/>
        </p:nvCxnSpPr>
        <p:spPr>
          <a:xfrm>
            <a:off x="369049" y="3364016"/>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cxnSp>
        <p:nvCxnSpPr>
          <p:cNvPr id="14" name="Line">
            <a:extLst>
              <a:ext uri="{FF2B5EF4-FFF2-40B4-BE49-F238E27FC236}">
                <a16:creationId xmlns:a16="http://schemas.microsoft.com/office/drawing/2014/main" id="{ED167BD6-8721-17CF-D6C4-B12F01D959ED}"/>
              </a:ext>
              <a:ext uri="{C183D7F6-B498-43B3-948B-1728B52AA6E4}">
                <adec:decorative xmlns:adec="http://schemas.microsoft.com/office/drawing/2017/decorative" val="1"/>
              </a:ext>
            </a:extLst>
          </p:cNvPr>
          <p:cNvCxnSpPr>
            <a:cxnSpLocks/>
          </p:cNvCxnSpPr>
          <p:nvPr/>
        </p:nvCxnSpPr>
        <p:spPr>
          <a:xfrm>
            <a:off x="369049" y="4163810"/>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cxnSp>
        <p:nvCxnSpPr>
          <p:cNvPr id="15" name="Line">
            <a:extLst>
              <a:ext uri="{FF2B5EF4-FFF2-40B4-BE49-F238E27FC236}">
                <a16:creationId xmlns:a16="http://schemas.microsoft.com/office/drawing/2014/main" id="{16072C07-58B2-057A-F4B0-91CE0D1C77A8}"/>
              </a:ext>
              <a:ext uri="{C183D7F6-B498-43B3-948B-1728B52AA6E4}">
                <adec:decorative xmlns:adec="http://schemas.microsoft.com/office/drawing/2017/decorative" val="1"/>
              </a:ext>
            </a:extLst>
          </p:cNvPr>
          <p:cNvCxnSpPr>
            <a:cxnSpLocks/>
          </p:cNvCxnSpPr>
          <p:nvPr/>
        </p:nvCxnSpPr>
        <p:spPr>
          <a:xfrm>
            <a:off x="369049" y="4963604"/>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8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19ECD-4D5F-7385-C130-13C9CCAE16D6}"/>
            </a:ext>
          </a:extLst>
        </p:cNvPr>
        <p:cNvGrpSpPr/>
        <p:nvPr/>
      </p:nvGrpSpPr>
      <p:grpSpPr>
        <a:xfrm>
          <a:off x="0" y="0"/>
          <a:ext cx="0" cy="0"/>
          <a:chOff x="0" y="0"/>
          <a:chExt cx="0" cy="0"/>
        </a:xfrm>
      </p:grpSpPr>
      <p:pic>
        <p:nvPicPr>
          <p:cNvPr id="14" name="Imagen 2" descr="Benefits pictogram">
            <a:extLst>
              <a:ext uri="{FF2B5EF4-FFF2-40B4-BE49-F238E27FC236}">
                <a16:creationId xmlns:a16="http://schemas.microsoft.com/office/drawing/2014/main" id="{5B7A0E3C-574B-D691-8020-317A8810C7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4645" y="2760260"/>
            <a:ext cx="3562200" cy="3424568"/>
          </a:xfrm>
          <a:prstGeom prst="rect">
            <a:avLst/>
          </a:prstGeom>
        </p:spPr>
      </p:pic>
      <p:sp>
        <p:nvSpPr>
          <p:cNvPr id="15" name="Title">
            <a:extLst>
              <a:ext uri="{FF2B5EF4-FFF2-40B4-BE49-F238E27FC236}">
                <a16:creationId xmlns:a16="http://schemas.microsoft.com/office/drawing/2014/main" id="{F1E5B84F-AA1B-44AD-351C-B90EC3B2F052}"/>
              </a:ext>
            </a:extLst>
          </p:cNvPr>
          <p:cNvSpPr>
            <a:spLocks noGrp="1"/>
          </p:cNvSpPr>
          <p:nvPr>
            <p:ph type="title"/>
          </p:nvPr>
        </p:nvSpPr>
        <p:spPr>
          <a:xfrm>
            <a:off x="2275745" y="1426209"/>
            <a:ext cx="7074149" cy="553926"/>
          </a:xfrm>
        </p:spPr>
        <p:txBody>
          <a:bodyPr/>
          <a:lstStyle/>
          <a:p>
            <a:r>
              <a:rPr lang="en-US" dirty="0"/>
              <a:t>congratulations</a:t>
            </a:r>
          </a:p>
        </p:txBody>
      </p:sp>
      <p:sp>
        <p:nvSpPr>
          <p:cNvPr id="17" name="TextBox 16">
            <a:extLst>
              <a:ext uri="{FF2B5EF4-FFF2-40B4-BE49-F238E27FC236}">
                <a16:creationId xmlns:a16="http://schemas.microsoft.com/office/drawing/2014/main" id="{CE1AD97A-C61B-7CD0-C872-EE8F2ABE41E6}"/>
              </a:ext>
            </a:extLst>
          </p:cNvPr>
          <p:cNvSpPr txBox="1"/>
          <p:nvPr/>
        </p:nvSpPr>
        <p:spPr>
          <a:xfrm>
            <a:off x="4646054" y="2346737"/>
            <a:ext cx="6098146" cy="1754326"/>
          </a:xfrm>
          <a:prstGeom prst="rect">
            <a:avLst/>
          </a:prstGeom>
          <a:noFill/>
        </p:spPr>
        <p:txBody>
          <a:bodyPr wrap="square">
            <a:spAutoFit/>
          </a:bodyPr>
          <a:lstStyle/>
          <a:p>
            <a:r>
              <a:rPr lang="en-US" sz="3600" cap="all" dirty="0">
                <a:solidFill>
                  <a:srgbClr val="D0271D"/>
                </a:solidFill>
                <a:latin typeface="Taub Sans Text" pitchFamily="2" charset="0"/>
                <a:ea typeface="Taub Sans Text" pitchFamily="2" charset="0"/>
                <a:sym typeface="Taub Sans 050"/>
              </a:rPr>
              <a:t>on taking steps towards investing in your retirement.</a:t>
            </a:r>
            <a:endParaRPr lang="en-US" sz="3600" cap="all" dirty="0">
              <a:solidFill>
                <a:srgbClr val="D0271D"/>
              </a:solidFill>
              <a:latin typeface="Taub Sans Text" pitchFamily="2" charset="0"/>
              <a:ea typeface="Taub Sans Text" pitchFamily="2" charset="0"/>
            </a:endParaRPr>
          </a:p>
        </p:txBody>
      </p:sp>
    </p:spTree>
    <p:extLst>
      <p:ext uri="{BB962C8B-B14F-4D97-AF65-F5344CB8AC3E}">
        <p14:creationId xmlns:p14="http://schemas.microsoft.com/office/powerpoint/2010/main" val="4095767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DISCLOSURE</a:t>
            </a:r>
          </a:p>
        </p:txBody>
      </p:sp>
      <p:sp>
        <p:nvSpPr>
          <p:cNvPr id="6" name="Text Placeholder">
            <a:extLst>
              <a:ext uri="{FF2B5EF4-FFF2-40B4-BE49-F238E27FC236}">
                <a16:creationId xmlns:a16="http://schemas.microsoft.com/office/drawing/2014/main" id="{E305F242-7BA2-E708-68A0-07CF90A2C5AB}"/>
              </a:ext>
            </a:extLst>
          </p:cNvPr>
          <p:cNvSpPr>
            <a:spLocks noGrp="1"/>
          </p:cNvSpPr>
          <p:nvPr>
            <p:ph type="body" sz="quarter" idx="13"/>
          </p:nvPr>
        </p:nvSpPr>
        <p:spPr>
          <a:xfrm>
            <a:off x="369049" y="2106785"/>
            <a:ext cx="11231548" cy="3877757"/>
          </a:xfrm>
        </p:spPr>
        <p:txBody>
          <a:bodyPr/>
          <a:lstStyle/>
          <a:p>
            <a:pPr hangingPunct="1"/>
            <a:r>
              <a:rPr lang="en-US" altLang="en-US" sz="1800" dirty="0"/>
              <a:t>Today’s webinar was designed to provide you with fundamental information on retirement planning and to outline other sources of information to assist you in managing your personal finances.</a:t>
            </a:r>
          </a:p>
          <a:p>
            <a:pPr hangingPunct="1"/>
            <a:r>
              <a:rPr lang="en-US" altLang="en-US" sz="1800" dirty="0"/>
              <a:t>This presentation does not constitute legal, investment or financial advice of any kind.</a:t>
            </a:r>
          </a:p>
          <a:p>
            <a:pPr hangingPunct="1"/>
            <a:r>
              <a:rPr lang="en-US" altLang="en-US" sz="1800" dirty="0"/>
              <a:t>Please consult your own financial, legal and/or tax advisors for such advice.</a:t>
            </a:r>
          </a:p>
        </p:txBody>
      </p:sp>
    </p:spTree>
    <p:extLst>
      <p:ext uri="{BB962C8B-B14F-4D97-AF65-F5344CB8AC3E}">
        <p14:creationId xmlns:p14="http://schemas.microsoft.com/office/powerpoint/2010/main" val="2630820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762332"/>
            <a:ext cx="11072958" cy="92380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spcBef>
                <a:spcPts val="0"/>
              </a:spcBef>
              <a:defRPr/>
            </a:pPr>
            <a:r>
              <a:rPr lang="en-US" sz="5999" cap="none" dirty="0">
                <a:solidFill>
                  <a:schemeClr val="bg1"/>
                </a:solidFill>
                <a:latin typeface="Taub Sans Text" pitchFamily="2" charset="77"/>
                <a:ea typeface="Taub Sans Text" pitchFamily="2" charset="77"/>
                <a:cs typeface="+mn-cs"/>
              </a:rPr>
              <a:t>OPTIONAL SLIDES</a:t>
            </a:r>
          </a:p>
        </p:txBody>
      </p:sp>
    </p:spTree>
    <p:extLst>
      <p:ext uri="{BB962C8B-B14F-4D97-AF65-F5344CB8AC3E}">
        <p14:creationId xmlns:p14="http://schemas.microsoft.com/office/powerpoint/2010/main" val="237254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143D-8AB1-D13A-868F-E9F45A08C92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6D95D64-301E-EA31-793D-767120C24AB6}"/>
              </a:ext>
            </a:extLst>
          </p:cNvPr>
          <p:cNvSpPr>
            <a:spLocks noGrp="1"/>
          </p:cNvSpPr>
          <p:nvPr>
            <p:ph type="title"/>
          </p:nvPr>
        </p:nvSpPr>
        <p:spPr/>
        <p:txBody>
          <a:bodyPr/>
          <a:lstStyle/>
          <a:p>
            <a:r>
              <a:rPr lang="en-US" dirty="0"/>
              <a:t>Keep thinking about your future</a:t>
            </a:r>
          </a:p>
        </p:txBody>
      </p:sp>
      <p:grpSp>
        <p:nvGrpSpPr>
          <p:cNvPr id="40" name="Grupo 39">
            <a:extLst>
              <a:ext uri="{FF2B5EF4-FFF2-40B4-BE49-F238E27FC236}">
                <a16:creationId xmlns:a16="http://schemas.microsoft.com/office/drawing/2014/main" id="{873473BF-8CE7-0EDF-EE63-7C5BC28824C0}"/>
              </a:ext>
              <a:ext uri="{C183D7F6-B498-43B3-948B-1728B52AA6E4}">
                <adec:decorative xmlns:adec="http://schemas.microsoft.com/office/drawing/2017/decorative" val="1"/>
              </a:ext>
            </a:extLst>
          </p:cNvPr>
          <p:cNvGrpSpPr/>
          <p:nvPr/>
        </p:nvGrpSpPr>
        <p:grpSpPr>
          <a:xfrm>
            <a:off x="795" y="3605798"/>
            <a:ext cx="12191206" cy="487619"/>
            <a:chOff x="795" y="3618013"/>
            <a:chExt cx="12031113" cy="487682"/>
          </a:xfrm>
        </p:grpSpPr>
        <p:sp>
          <p:nvSpPr>
            <p:cNvPr id="15" name="Rectangulo">
              <a:extLst>
                <a:ext uri="{FF2B5EF4-FFF2-40B4-BE49-F238E27FC236}">
                  <a16:creationId xmlns:a16="http://schemas.microsoft.com/office/drawing/2014/main" id="{73FDC86B-773B-2ECA-3B75-13396B39D0F9}"/>
                </a:ext>
                <a:ext uri="{C183D7F6-B498-43B3-948B-1728B52AA6E4}">
                  <adec:decorative xmlns:adec="http://schemas.microsoft.com/office/drawing/2017/decorative" val="1"/>
                </a:ext>
              </a:extLst>
            </p:cNvPr>
            <p:cNvSpPr/>
            <p:nvPr/>
          </p:nvSpPr>
          <p:spPr>
            <a:xfrm>
              <a:off x="795" y="3618013"/>
              <a:ext cx="4010371" cy="487680"/>
            </a:xfrm>
            <a:prstGeom prst="roundRect">
              <a:avLst>
                <a:gd name="adj" fmla="val 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8" name="Rectangulo">
              <a:extLst>
                <a:ext uri="{FF2B5EF4-FFF2-40B4-BE49-F238E27FC236}">
                  <a16:creationId xmlns:a16="http://schemas.microsoft.com/office/drawing/2014/main" id="{0B68DC67-7992-3792-FCC6-150AE60BEC9A}"/>
                </a:ext>
                <a:ext uri="{C183D7F6-B498-43B3-948B-1728B52AA6E4}">
                  <adec:decorative xmlns:adec="http://schemas.microsoft.com/office/drawing/2017/decorative" val="1"/>
                </a:ext>
              </a:extLst>
            </p:cNvPr>
            <p:cNvSpPr/>
            <p:nvPr/>
          </p:nvSpPr>
          <p:spPr>
            <a:xfrm>
              <a:off x="4011166" y="3618013"/>
              <a:ext cx="4010371" cy="487680"/>
            </a:xfrm>
            <a:prstGeom prst="roundRect">
              <a:avLst>
                <a:gd name="adj" fmla="val 0"/>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9" name="Rectangulo">
              <a:extLst>
                <a:ext uri="{FF2B5EF4-FFF2-40B4-BE49-F238E27FC236}">
                  <a16:creationId xmlns:a16="http://schemas.microsoft.com/office/drawing/2014/main" id="{59A2A941-1058-F74E-3418-C87A5DFA1AA1}"/>
                </a:ext>
                <a:ext uri="{C183D7F6-B498-43B3-948B-1728B52AA6E4}">
                  <adec:decorative xmlns:adec="http://schemas.microsoft.com/office/drawing/2017/decorative" val="1"/>
                </a:ext>
              </a:extLst>
            </p:cNvPr>
            <p:cNvSpPr/>
            <p:nvPr/>
          </p:nvSpPr>
          <p:spPr>
            <a:xfrm>
              <a:off x="8021537" y="3618015"/>
              <a:ext cx="4010371" cy="487680"/>
            </a:xfrm>
            <a:prstGeom prst="roundRect">
              <a:avLst>
                <a:gd name="adj" fmla="val 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dirty="0">
                <a:solidFill>
                  <a:srgbClr val="010035"/>
                </a:solidFill>
                <a:latin typeface="Taub Sans Text" pitchFamily="2" charset="77"/>
                <a:ea typeface="Taub Sans Text" pitchFamily="2" charset="77"/>
                <a:cs typeface="Helvetica"/>
              </a:endParaRPr>
            </a:p>
          </p:txBody>
        </p:sp>
      </p:grpSp>
      <p:sp>
        <p:nvSpPr>
          <p:cNvPr id="17" name="Paragraph">
            <a:extLst>
              <a:ext uri="{FF2B5EF4-FFF2-40B4-BE49-F238E27FC236}">
                <a16:creationId xmlns:a16="http://schemas.microsoft.com/office/drawing/2014/main" id="{FF0C7736-4475-6C67-B609-C04064A82392}"/>
              </a:ext>
            </a:extLst>
          </p:cNvPr>
          <p:cNvSpPr txBox="1"/>
          <p:nvPr/>
        </p:nvSpPr>
        <p:spPr>
          <a:xfrm>
            <a:off x="359881" y="3704133"/>
            <a:ext cx="2657639" cy="287286"/>
          </a:xfrm>
          <a:prstGeom prst="rect">
            <a:avLst/>
          </a:prstGeom>
          <a:noFill/>
        </p:spPr>
        <p:txBody>
          <a:bodyPr wrap="square" lIns="0" tIns="0" rIns="0" bIns="0" rtlCol="0">
            <a:spAutoFit/>
          </a:bodyPr>
          <a:lstStyle/>
          <a:p>
            <a:pPr defTabSz="914332">
              <a:spcBef>
                <a:spcPts val="267"/>
              </a:spcBef>
            </a:pPr>
            <a:r>
              <a:rPr lang="en-US" sz="1867" b="1" dirty="0">
                <a:solidFill>
                  <a:srgbClr val="FFFFFF"/>
                </a:solidFill>
                <a:latin typeface="Taub Sans Text" pitchFamily="2" charset="77"/>
                <a:ea typeface="Taub Sans Text" pitchFamily="2" charset="77"/>
                <a:cs typeface="Helvetica"/>
              </a:rPr>
              <a:t>30 DAYS PRIOR</a:t>
            </a:r>
          </a:p>
        </p:txBody>
      </p:sp>
      <p:sp>
        <p:nvSpPr>
          <p:cNvPr id="22" name="Paragraph">
            <a:extLst>
              <a:ext uri="{FF2B5EF4-FFF2-40B4-BE49-F238E27FC236}">
                <a16:creationId xmlns:a16="http://schemas.microsoft.com/office/drawing/2014/main" id="{12475D6F-38B9-469F-4206-558F4C47A0AC}"/>
              </a:ext>
            </a:extLst>
          </p:cNvPr>
          <p:cNvSpPr txBox="1"/>
          <p:nvPr/>
        </p:nvSpPr>
        <p:spPr>
          <a:xfrm>
            <a:off x="4437657" y="3704133"/>
            <a:ext cx="2955920" cy="287286"/>
          </a:xfrm>
          <a:prstGeom prst="rect">
            <a:avLst/>
          </a:prstGeom>
          <a:noFill/>
        </p:spPr>
        <p:txBody>
          <a:bodyPr wrap="square" lIns="0" tIns="0" rIns="0" bIns="0" rtlCol="0">
            <a:spAutoFit/>
          </a:bodyPr>
          <a:lstStyle/>
          <a:p>
            <a:pPr defTabSz="914332">
              <a:spcBef>
                <a:spcPts val="267"/>
              </a:spcBef>
            </a:pPr>
            <a:r>
              <a:rPr lang="en-US" sz="1867" b="1" dirty="0">
                <a:solidFill>
                  <a:srgbClr val="FFFFFF"/>
                </a:solidFill>
                <a:latin typeface="Taub Sans Text" pitchFamily="2" charset="77"/>
                <a:ea typeface="Taub Sans Text" pitchFamily="2" charset="77"/>
                <a:cs typeface="Helvetica"/>
              </a:rPr>
              <a:t>~ 2 WEEKS PRIOR</a:t>
            </a:r>
          </a:p>
        </p:txBody>
      </p:sp>
      <p:sp>
        <p:nvSpPr>
          <p:cNvPr id="27" name="Paragraph">
            <a:extLst>
              <a:ext uri="{FF2B5EF4-FFF2-40B4-BE49-F238E27FC236}">
                <a16:creationId xmlns:a16="http://schemas.microsoft.com/office/drawing/2014/main" id="{91C5CF08-3010-B31A-50C9-9E32C725D1BD}"/>
              </a:ext>
            </a:extLst>
          </p:cNvPr>
          <p:cNvSpPr txBox="1"/>
          <p:nvPr/>
        </p:nvSpPr>
        <p:spPr>
          <a:xfrm>
            <a:off x="8487351" y="2113088"/>
            <a:ext cx="2639981" cy="1354217"/>
          </a:xfrm>
          <a:prstGeom prst="rect">
            <a:avLst/>
          </a:prstGeom>
          <a:noFill/>
        </p:spPr>
        <p:txBody>
          <a:bodyPr wrap="square" lIns="0" tIns="0" rIns="0" bIns="0" rtlCol="0">
            <a:spAutoFit/>
          </a:bodyPr>
          <a:lstStyle/>
          <a:p>
            <a:pPr marL="0" indent="0">
              <a:spcBef>
                <a:spcPts val="600"/>
              </a:spcBef>
              <a:buFont typeface="Arial" charset="0"/>
              <a:buNone/>
            </a:pPr>
            <a:r>
              <a:rPr lang="en-US" altLang="en-US" sz="2200" dirty="0">
                <a:solidFill>
                  <a:srgbClr val="010035"/>
                </a:solidFill>
                <a:latin typeface="Taub Sans Text" pitchFamily="2" charset="0"/>
                <a:ea typeface="Taub Sans Text" pitchFamily="2" charset="0"/>
              </a:rPr>
              <a:t>Your</a:t>
            </a:r>
            <a:r>
              <a:rPr lang="en-US" altLang="en-US" sz="2200" dirty="0">
                <a:solidFill>
                  <a:srgbClr val="D0271D"/>
                </a:solidFill>
                <a:latin typeface="Taub Sans Text" pitchFamily="2" charset="0"/>
                <a:ea typeface="Taub Sans Text" pitchFamily="2" charset="0"/>
              </a:rPr>
              <a:t> </a:t>
            </a:r>
            <a:r>
              <a:rPr lang="en-US" altLang="en-US" sz="2200" b="1" dirty="0">
                <a:solidFill>
                  <a:srgbClr val="D0271D"/>
                </a:solidFill>
                <a:latin typeface="Taub Sans Text" pitchFamily="2" charset="0"/>
                <a:ea typeface="Taub Sans Text" pitchFamily="2" charset="0"/>
              </a:rPr>
              <a:t>ADP TotalSource Retirement Savings Plan </a:t>
            </a:r>
            <a:r>
              <a:rPr lang="en-US" altLang="en-US" sz="2200" dirty="0">
                <a:solidFill>
                  <a:srgbClr val="010035"/>
                </a:solidFill>
                <a:latin typeface="Taub Sans Text" pitchFamily="2" charset="0"/>
                <a:ea typeface="Taub Sans Text" pitchFamily="2" charset="0"/>
              </a:rPr>
              <a:t>is live!</a:t>
            </a:r>
          </a:p>
        </p:txBody>
      </p:sp>
      <p:sp>
        <p:nvSpPr>
          <p:cNvPr id="28" name="Paragraph">
            <a:extLst>
              <a:ext uri="{FF2B5EF4-FFF2-40B4-BE49-F238E27FC236}">
                <a16:creationId xmlns:a16="http://schemas.microsoft.com/office/drawing/2014/main" id="{16042B4F-7E93-2AA0-CDDF-754C1A6CF2D1}"/>
              </a:ext>
            </a:extLst>
          </p:cNvPr>
          <p:cNvSpPr txBox="1"/>
          <p:nvPr/>
        </p:nvSpPr>
        <p:spPr>
          <a:xfrm>
            <a:off x="8487351" y="3704133"/>
            <a:ext cx="3118151" cy="287286"/>
          </a:xfrm>
          <a:prstGeom prst="rect">
            <a:avLst/>
          </a:prstGeom>
          <a:noFill/>
        </p:spPr>
        <p:txBody>
          <a:bodyPr wrap="square" lIns="0" tIns="0" rIns="0" bIns="0" rtlCol="0">
            <a:spAutoFit/>
          </a:bodyPr>
          <a:lstStyle/>
          <a:p>
            <a:pPr defTabSz="914332">
              <a:spcBef>
                <a:spcPts val="267"/>
              </a:spcBef>
            </a:pPr>
            <a:r>
              <a:rPr lang="en-US" sz="1867" b="1" dirty="0">
                <a:solidFill>
                  <a:srgbClr val="D0271D"/>
                </a:solidFill>
                <a:latin typeface="Taub Sans Text" pitchFamily="2" charset="77"/>
                <a:ea typeface="Taub Sans Text" pitchFamily="2" charset="77"/>
                <a:cs typeface="Helvetica"/>
              </a:rPr>
              <a:t>EFFECTIVE DATE</a:t>
            </a:r>
          </a:p>
        </p:txBody>
      </p:sp>
      <p:sp>
        <p:nvSpPr>
          <p:cNvPr id="4" name="Rectangle 5">
            <a:extLst>
              <a:ext uri="{FF2B5EF4-FFF2-40B4-BE49-F238E27FC236}">
                <a16:creationId xmlns:a16="http://schemas.microsoft.com/office/drawing/2014/main" id="{74B7666E-574C-8638-80F7-85AF7ECF4B9A}"/>
              </a:ext>
            </a:extLst>
          </p:cNvPr>
          <p:cNvSpPr txBox="1">
            <a:spLocks noChangeArrowheads="1"/>
          </p:cNvSpPr>
          <p:nvPr/>
        </p:nvSpPr>
        <p:spPr>
          <a:xfrm>
            <a:off x="586498" y="4191750"/>
            <a:ext cx="1925872"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buFont typeface="Wingdings" panose="05000000000000000000" pitchFamily="2" charset="2"/>
              <a:buChar char="§"/>
            </a:pPr>
            <a:r>
              <a:rPr lang="en-US" altLang="en-US" sz="1600" dirty="0">
                <a:latin typeface="Taub Sans Text" pitchFamily="2" charset="0"/>
                <a:ea typeface="Taub Sans Text" pitchFamily="2" charset="0"/>
              </a:rPr>
              <a:t>Important documents </a:t>
            </a:r>
          </a:p>
          <a:p>
            <a:pPr marL="285750" indent="-285750">
              <a:buFont typeface="Wingdings" panose="05000000000000000000" pitchFamily="2" charset="2"/>
              <a:buChar char="§"/>
            </a:pPr>
            <a:r>
              <a:rPr lang="en-US" altLang="en-US" sz="1600" dirty="0">
                <a:latin typeface="Taub Sans Text" pitchFamily="2" charset="0"/>
                <a:ea typeface="Taub Sans Text" pitchFamily="2" charset="0"/>
              </a:rPr>
              <a:t>Educational content</a:t>
            </a:r>
          </a:p>
        </p:txBody>
      </p:sp>
      <p:sp>
        <p:nvSpPr>
          <p:cNvPr id="5" name="Rectangle 5">
            <a:extLst>
              <a:ext uri="{FF2B5EF4-FFF2-40B4-BE49-F238E27FC236}">
                <a16:creationId xmlns:a16="http://schemas.microsoft.com/office/drawing/2014/main" id="{B0BC7400-3CAC-9A96-1B86-236E3AF0A41F}"/>
              </a:ext>
            </a:extLst>
          </p:cNvPr>
          <p:cNvSpPr txBox="1">
            <a:spLocks noChangeArrowheads="1"/>
          </p:cNvSpPr>
          <p:nvPr/>
        </p:nvSpPr>
        <p:spPr>
          <a:xfrm>
            <a:off x="257939" y="2305559"/>
            <a:ext cx="1925872"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buFont typeface="Arial" charset="0"/>
              <a:buNone/>
            </a:pPr>
            <a:r>
              <a:rPr lang="en-US" altLang="en-US" sz="2200" b="1" dirty="0"/>
              <a:t>Enrollment information delivered</a:t>
            </a:r>
          </a:p>
        </p:txBody>
      </p:sp>
      <p:sp>
        <p:nvSpPr>
          <p:cNvPr id="6" name="Rectangle 5">
            <a:extLst>
              <a:ext uri="{FF2B5EF4-FFF2-40B4-BE49-F238E27FC236}">
                <a16:creationId xmlns:a16="http://schemas.microsoft.com/office/drawing/2014/main" id="{A48DB302-3195-D3B6-474D-EC89783BEB47}"/>
              </a:ext>
            </a:extLst>
          </p:cNvPr>
          <p:cNvSpPr txBox="1">
            <a:spLocks noChangeArrowheads="1"/>
          </p:cNvSpPr>
          <p:nvPr/>
        </p:nvSpPr>
        <p:spPr>
          <a:xfrm>
            <a:off x="4310344" y="2097550"/>
            <a:ext cx="2050474"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buFont typeface="Arial" charset="0"/>
              <a:buNone/>
            </a:pPr>
            <a:r>
              <a:rPr lang="en-US" altLang="en-US" sz="2200" b="1" dirty="0">
                <a:solidFill>
                  <a:srgbClr val="D0271D"/>
                </a:solidFill>
                <a:latin typeface="Taub Sans Text" pitchFamily="2" charset="0"/>
                <a:ea typeface="Taub Sans Text" pitchFamily="2" charset="0"/>
              </a:rPr>
              <a:t>You can begin to access your account and act.</a:t>
            </a:r>
          </a:p>
        </p:txBody>
      </p:sp>
      <p:grpSp>
        <p:nvGrpSpPr>
          <p:cNvPr id="7" name="Group 6">
            <a:extLst>
              <a:ext uri="{FF2B5EF4-FFF2-40B4-BE49-F238E27FC236}">
                <a16:creationId xmlns:a16="http://schemas.microsoft.com/office/drawing/2014/main" id="{B19DB6D2-D960-54BD-31CE-743F34F0D86D}"/>
              </a:ext>
            </a:extLst>
          </p:cNvPr>
          <p:cNvGrpSpPr/>
          <p:nvPr/>
        </p:nvGrpSpPr>
        <p:grpSpPr>
          <a:xfrm>
            <a:off x="4677915" y="4305085"/>
            <a:ext cx="1115613" cy="884655"/>
            <a:chOff x="3829883" y="2157935"/>
            <a:chExt cx="3160980" cy="2185465"/>
          </a:xfrm>
        </p:grpSpPr>
        <p:pic>
          <p:nvPicPr>
            <p:cNvPr id="8" name="Picture 7">
              <a:extLst>
                <a:ext uri="{FF2B5EF4-FFF2-40B4-BE49-F238E27FC236}">
                  <a16:creationId xmlns:a16="http://schemas.microsoft.com/office/drawing/2014/main" id="{9DED8AC5-9510-1F34-48DB-176B6010D2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29883" y="2157935"/>
              <a:ext cx="3160980" cy="2185465"/>
            </a:xfrm>
            <a:prstGeom prst="rect">
              <a:avLst/>
            </a:prstGeom>
          </p:spPr>
        </p:pic>
        <p:pic>
          <p:nvPicPr>
            <p:cNvPr id="9" name="Picture 8">
              <a:extLst>
                <a:ext uri="{FF2B5EF4-FFF2-40B4-BE49-F238E27FC236}">
                  <a16:creationId xmlns:a16="http://schemas.microsoft.com/office/drawing/2014/main" id="{03E97EA0-D05E-5F1B-3AB6-43BD5CEBF3C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09380" y="2509161"/>
              <a:ext cx="2344256" cy="1481279"/>
            </a:xfrm>
            <a:prstGeom prst="rect">
              <a:avLst/>
            </a:prstGeom>
          </p:spPr>
        </p:pic>
      </p:grpSp>
      <p:grpSp>
        <p:nvGrpSpPr>
          <p:cNvPr id="12" name="Group 11">
            <a:extLst>
              <a:ext uri="{FF2B5EF4-FFF2-40B4-BE49-F238E27FC236}">
                <a16:creationId xmlns:a16="http://schemas.microsoft.com/office/drawing/2014/main" id="{F2211FFA-0B5B-B0FF-5E8A-9149D4DA2C3D}"/>
              </a:ext>
            </a:extLst>
          </p:cNvPr>
          <p:cNvGrpSpPr/>
          <p:nvPr/>
        </p:nvGrpSpPr>
        <p:grpSpPr>
          <a:xfrm rot="479561">
            <a:off x="5547732" y="4500574"/>
            <a:ext cx="491591" cy="849569"/>
            <a:chOff x="-3133561" y="1494572"/>
            <a:chExt cx="1887150" cy="3293455"/>
          </a:xfrm>
        </p:grpSpPr>
        <p:pic>
          <p:nvPicPr>
            <p:cNvPr id="13" name="Picture 12">
              <a:extLst>
                <a:ext uri="{FF2B5EF4-FFF2-40B4-BE49-F238E27FC236}">
                  <a16:creationId xmlns:a16="http://schemas.microsoft.com/office/drawing/2014/main" id="{F442AB77-CB06-5745-1F34-7DAE0F14A35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33561" y="1494572"/>
              <a:ext cx="1887150" cy="3293455"/>
            </a:xfrm>
            <a:prstGeom prst="rect">
              <a:avLst/>
            </a:prstGeom>
          </p:spPr>
        </p:pic>
        <p:grpSp>
          <p:nvGrpSpPr>
            <p:cNvPr id="14" name="Group 13">
              <a:extLst>
                <a:ext uri="{FF2B5EF4-FFF2-40B4-BE49-F238E27FC236}">
                  <a16:creationId xmlns:a16="http://schemas.microsoft.com/office/drawing/2014/main" id="{02175466-2A75-B746-57A3-8E41A47E9A85}"/>
                </a:ext>
              </a:extLst>
            </p:cNvPr>
            <p:cNvGrpSpPr/>
            <p:nvPr/>
          </p:nvGrpSpPr>
          <p:grpSpPr>
            <a:xfrm>
              <a:off x="-2857193" y="1868980"/>
              <a:ext cx="1343109" cy="2541745"/>
              <a:chOff x="-2826985" y="1868980"/>
              <a:chExt cx="1528872" cy="2828743"/>
            </a:xfrm>
          </p:grpSpPr>
          <p:grpSp>
            <p:nvGrpSpPr>
              <p:cNvPr id="20" name="Group 19">
                <a:extLst>
                  <a:ext uri="{FF2B5EF4-FFF2-40B4-BE49-F238E27FC236}">
                    <a16:creationId xmlns:a16="http://schemas.microsoft.com/office/drawing/2014/main" id="{7C8C9577-0FEF-28A0-1020-A880BEB118A4}"/>
                  </a:ext>
                </a:extLst>
              </p:cNvPr>
              <p:cNvGrpSpPr/>
              <p:nvPr/>
            </p:nvGrpSpPr>
            <p:grpSpPr>
              <a:xfrm>
                <a:off x="-2826985" y="1868980"/>
                <a:ext cx="1528872" cy="2828743"/>
                <a:chOff x="9991697" y="977679"/>
                <a:chExt cx="2920566" cy="5184006"/>
              </a:xfrm>
            </p:grpSpPr>
            <p:pic>
              <p:nvPicPr>
                <p:cNvPr id="24" name="Picture 23">
                  <a:extLst>
                    <a:ext uri="{FF2B5EF4-FFF2-40B4-BE49-F238E27FC236}">
                      <a16:creationId xmlns:a16="http://schemas.microsoft.com/office/drawing/2014/main" id="{EB7B9525-8182-DF7C-2855-5529EFA8B74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991697" y="977679"/>
                  <a:ext cx="2920566" cy="5184006"/>
                </a:xfrm>
                <a:prstGeom prst="rect">
                  <a:avLst/>
                </a:prstGeom>
              </p:spPr>
            </p:pic>
            <p:pic>
              <p:nvPicPr>
                <p:cNvPr id="25" name="Picture 2" descr="1b4ba7a8-3e74-437c-9870-f66e88e380b7@namprd20">
                  <a:extLst>
                    <a:ext uri="{FF2B5EF4-FFF2-40B4-BE49-F238E27FC236}">
                      <a16:creationId xmlns:a16="http://schemas.microsoft.com/office/drawing/2014/main" id="{1CFB4DD3-D43A-49FA-01A7-E19F92BDF4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3921" y="3719004"/>
                  <a:ext cx="2908342" cy="140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48D04939-D294-6B7A-84DE-1B230CD5B4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1697" y="997620"/>
                  <a:ext cx="2920566" cy="148252"/>
                </a:xfrm>
                <a:prstGeom prst="rect">
                  <a:avLst/>
                </a:prstGeom>
              </p:spPr>
            </p:pic>
            <p:pic>
              <p:nvPicPr>
                <p:cNvPr id="29" name="Picture 28">
                  <a:extLst>
                    <a:ext uri="{FF2B5EF4-FFF2-40B4-BE49-F238E27FC236}">
                      <a16:creationId xmlns:a16="http://schemas.microsoft.com/office/drawing/2014/main" id="{0996D1B5-9241-6E88-E8F0-B054004DF0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3505200"/>
                  <a:ext cx="1752600" cy="152399"/>
                </a:xfrm>
                <a:prstGeom prst="rect">
                  <a:avLst/>
                </a:prstGeom>
              </p:spPr>
            </p:pic>
            <p:pic>
              <p:nvPicPr>
                <p:cNvPr id="30" name="Picture 29">
                  <a:extLst>
                    <a:ext uri="{FF2B5EF4-FFF2-40B4-BE49-F238E27FC236}">
                      <a16:creationId xmlns:a16="http://schemas.microsoft.com/office/drawing/2014/main" id="{1E2A7FB6-2B97-CE7D-3C72-B2A2E6EE70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7000" y="2418402"/>
                  <a:ext cx="2398073" cy="936965"/>
                </a:xfrm>
                <a:prstGeom prst="rect">
                  <a:avLst/>
                </a:prstGeom>
              </p:spPr>
            </p:pic>
            <p:pic>
              <p:nvPicPr>
                <p:cNvPr id="31" name="Picture 30">
                  <a:extLst>
                    <a:ext uri="{FF2B5EF4-FFF2-40B4-BE49-F238E27FC236}">
                      <a16:creationId xmlns:a16="http://schemas.microsoft.com/office/drawing/2014/main" id="{C70769FD-EF5E-292C-54C3-A6B9DA2036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5783" y="1647754"/>
                  <a:ext cx="2906479" cy="643754"/>
                </a:xfrm>
                <a:prstGeom prst="rect">
                  <a:avLst/>
                </a:prstGeom>
              </p:spPr>
            </p:pic>
            <p:pic>
              <p:nvPicPr>
                <p:cNvPr id="32" name="Picture 31">
                  <a:extLst>
                    <a:ext uri="{FF2B5EF4-FFF2-40B4-BE49-F238E27FC236}">
                      <a16:creationId xmlns:a16="http://schemas.microsoft.com/office/drawing/2014/main" id="{D0C794BC-9192-368D-85B6-A3A03C516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7984" y="1683866"/>
                  <a:ext cx="2768742" cy="571529"/>
                </a:xfrm>
                <a:prstGeom prst="rect">
                  <a:avLst/>
                </a:prstGeom>
              </p:spPr>
            </p:pic>
          </p:grpSp>
          <p:pic>
            <p:nvPicPr>
              <p:cNvPr id="23" name="Picture 22">
                <a:extLst>
                  <a:ext uri="{FF2B5EF4-FFF2-40B4-BE49-F238E27FC236}">
                    <a16:creationId xmlns:a16="http://schemas.microsoft.com/office/drawing/2014/main" id="{41C2FD62-FD01-20DD-0907-1E7B9D53CF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121" y="4341008"/>
                <a:ext cx="1285630" cy="85562"/>
              </a:xfrm>
              <a:prstGeom prst="rect">
                <a:avLst/>
              </a:prstGeom>
            </p:spPr>
          </p:pic>
        </p:grpSp>
        <p:pic>
          <p:nvPicPr>
            <p:cNvPr id="18" name="Picture 17">
              <a:extLst>
                <a:ext uri="{FF2B5EF4-FFF2-40B4-BE49-F238E27FC236}">
                  <a16:creationId xmlns:a16="http://schemas.microsoft.com/office/drawing/2014/main" id="{9EEA3DA2-4FBA-148B-4475-D8701390A7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57193" y="4399638"/>
              <a:ext cx="1343109" cy="126435"/>
            </a:xfrm>
            <a:prstGeom prst="rect">
              <a:avLst/>
            </a:prstGeom>
          </p:spPr>
        </p:pic>
      </p:grpSp>
      <p:sp>
        <p:nvSpPr>
          <p:cNvPr id="33" name="Text Box 3">
            <a:extLst>
              <a:ext uri="{FF2B5EF4-FFF2-40B4-BE49-F238E27FC236}">
                <a16:creationId xmlns:a16="http://schemas.microsoft.com/office/drawing/2014/main" id="{1FEB3498-6FE5-5751-89B9-1CFD30C912E2}"/>
              </a:ext>
            </a:extLst>
          </p:cNvPr>
          <p:cNvSpPr txBox="1">
            <a:spLocks noChangeArrowheads="1"/>
          </p:cNvSpPr>
          <p:nvPr/>
        </p:nvSpPr>
        <p:spPr bwMode="auto">
          <a:xfrm>
            <a:off x="586497" y="5831879"/>
            <a:ext cx="10856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a:spcBef>
                <a:spcPct val="0"/>
              </a:spcBef>
              <a:buClrTx/>
              <a:buFontTx/>
              <a:buNone/>
            </a:pPr>
            <a:r>
              <a:rPr lang="en-US" altLang="en-US" sz="1100" b="0" dirty="0">
                <a:solidFill>
                  <a:schemeClr val="tx1"/>
                </a:solidFill>
                <a:latin typeface="+mn-lt"/>
              </a:rPr>
              <a:t>Timeframes are designed to provide an example of our most common onboarding processes.  Each situation can vary and in some instances, timeframes can be significantly different than the example seen in this illustration. </a:t>
            </a:r>
          </a:p>
        </p:txBody>
      </p:sp>
    </p:spTree>
    <p:extLst>
      <p:ext uri="{BB962C8B-B14F-4D97-AF65-F5344CB8AC3E}">
        <p14:creationId xmlns:p14="http://schemas.microsoft.com/office/powerpoint/2010/main" val="2592287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n-US" dirty="0"/>
              <a:t>Merging your current plan</a:t>
            </a:r>
          </a:p>
        </p:txBody>
      </p:sp>
      <p:pic>
        <p:nvPicPr>
          <p:cNvPr id="16" name="Picture Placeholder 15">
            <a:extLst>
              <a:ext uri="{FF2B5EF4-FFF2-40B4-BE49-F238E27FC236}">
                <a16:creationId xmlns:a16="http://schemas.microsoft.com/office/drawing/2014/main" id="{C2F75244-9CD0-7FAB-775F-9884CD74AB1E}"/>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6230" r="6230"/>
          <a:stretch>
            <a:fillRect/>
          </a:stretch>
        </p:blipFill>
        <p:spPr/>
      </p:pic>
      <p:sp>
        <p:nvSpPr>
          <p:cNvPr id="3" name="TextBox 2">
            <a:extLst>
              <a:ext uri="{FF2B5EF4-FFF2-40B4-BE49-F238E27FC236}">
                <a16:creationId xmlns:a16="http://schemas.microsoft.com/office/drawing/2014/main" id="{D65A63E0-2AAE-12DB-CC47-CD71B55AE9B0}"/>
              </a:ext>
            </a:extLst>
          </p:cNvPr>
          <p:cNvSpPr txBox="1"/>
          <p:nvPr/>
        </p:nvSpPr>
        <p:spPr>
          <a:xfrm>
            <a:off x="2358136" y="3624976"/>
            <a:ext cx="1975982" cy="615553"/>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2000" b="1" cap="all" dirty="0">
                <a:solidFill>
                  <a:schemeClr val="bg1"/>
                </a:solidFill>
              </a:rPr>
              <a:t>Scan here to learn more.</a:t>
            </a:r>
          </a:p>
        </p:txBody>
      </p:sp>
      <p:pic>
        <p:nvPicPr>
          <p:cNvPr id="7" name="Picture 6" descr="A qr code with red squares&#10;&#10;AI-generated content may be incorrect.">
            <a:extLst>
              <a:ext uri="{FF2B5EF4-FFF2-40B4-BE49-F238E27FC236}">
                <a16:creationId xmlns:a16="http://schemas.microsoft.com/office/drawing/2014/main" id="{5B1D9F28-A2F3-B486-DE26-8ADE90203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10" y="3161336"/>
            <a:ext cx="1594725" cy="1594725"/>
          </a:xfrm>
          <a:prstGeom prst="rect">
            <a:avLst/>
          </a:prstGeom>
        </p:spPr>
      </p:pic>
    </p:spTree>
    <p:extLst>
      <p:ext uri="{BB962C8B-B14F-4D97-AF65-F5344CB8AC3E}">
        <p14:creationId xmlns:p14="http://schemas.microsoft.com/office/powerpoint/2010/main" val="364785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143D-8AB1-D13A-868F-E9F45A08C92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6D95D64-301E-EA31-793D-767120C24AB6}"/>
              </a:ext>
            </a:extLst>
          </p:cNvPr>
          <p:cNvSpPr>
            <a:spLocks noGrp="1"/>
          </p:cNvSpPr>
          <p:nvPr>
            <p:ph type="title"/>
          </p:nvPr>
        </p:nvSpPr>
        <p:spPr/>
        <p:txBody>
          <a:bodyPr/>
          <a:lstStyle/>
          <a:p>
            <a:r>
              <a:rPr lang="en-US" dirty="0"/>
              <a:t>MERGING YOUR CURRENT PLAN</a:t>
            </a:r>
          </a:p>
        </p:txBody>
      </p:sp>
      <p:grpSp>
        <p:nvGrpSpPr>
          <p:cNvPr id="40" name="Grupo 39">
            <a:extLst>
              <a:ext uri="{FF2B5EF4-FFF2-40B4-BE49-F238E27FC236}">
                <a16:creationId xmlns:a16="http://schemas.microsoft.com/office/drawing/2014/main" id="{873473BF-8CE7-0EDF-EE63-7C5BC28824C0}"/>
              </a:ext>
              <a:ext uri="{C183D7F6-B498-43B3-948B-1728B52AA6E4}">
                <adec:decorative xmlns:adec="http://schemas.microsoft.com/office/drawing/2017/decorative" val="1"/>
              </a:ext>
            </a:extLst>
          </p:cNvPr>
          <p:cNvGrpSpPr/>
          <p:nvPr/>
        </p:nvGrpSpPr>
        <p:grpSpPr>
          <a:xfrm>
            <a:off x="795" y="3605798"/>
            <a:ext cx="12191206" cy="487617"/>
            <a:chOff x="795" y="3618013"/>
            <a:chExt cx="12031113" cy="487680"/>
          </a:xfrm>
        </p:grpSpPr>
        <p:sp>
          <p:nvSpPr>
            <p:cNvPr id="15" name="Rectangulo">
              <a:extLst>
                <a:ext uri="{FF2B5EF4-FFF2-40B4-BE49-F238E27FC236}">
                  <a16:creationId xmlns:a16="http://schemas.microsoft.com/office/drawing/2014/main" id="{73FDC86B-773B-2ECA-3B75-13396B39D0F9}"/>
                </a:ext>
                <a:ext uri="{C183D7F6-B498-43B3-948B-1728B52AA6E4}">
                  <adec:decorative xmlns:adec="http://schemas.microsoft.com/office/drawing/2017/decorative" val="1"/>
                </a:ext>
              </a:extLst>
            </p:cNvPr>
            <p:cNvSpPr/>
            <p:nvPr/>
          </p:nvSpPr>
          <p:spPr>
            <a:xfrm>
              <a:off x="795" y="3618013"/>
              <a:ext cx="4010371" cy="487680"/>
            </a:xfrm>
            <a:prstGeom prst="roundRect">
              <a:avLst>
                <a:gd name="adj" fmla="val 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8" name="Rectangulo">
              <a:extLst>
                <a:ext uri="{FF2B5EF4-FFF2-40B4-BE49-F238E27FC236}">
                  <a16:creationId xmlns:a16="http://schemas.microsoft.com/office/drawing/2014/main" id="{0B68DC67-7992-3792-FCC6-150AE60BEC9A}"/>
                </a:ext>
                <a:ext uri="{C183D7F6-B498-43B3-948B-1728B52AA6E4}">
                  <adec:decorative xmlns:adec="http://schemas.microsoft.com/office/drawing/2017/decorative" val="1"/>
                </a:ext>
              </a:extLst>
            </p:cNvPr>
            <p:cNvSpPr/>
            <p:nvPr/>
          </p:nvSpPr>
          <p:spPr>
            <a:xfrm>
              <a:off x="4011166" y="3618013"/>
              <a:ext cx="4010371" cy="487680"/>
            </a:xfrm>
            <a:prstGeom prst="roundRect">
              <a:avLst>
                <a:gd name="adj" fmla="val 0"/>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9" name="Rectangulo">
              <a:extLst>
                <a:ext uri="{FF2B5EF4-FFF2-40B4-BE49-F238E27FC236}">
                  <a16:creationId xmlns:a16="http://schemas.microsoft.com/office/drawing/2014/main" id="{59A2A941-1058-F74E-3418-C87A5DFA1AA1}"/>
                </a:ext>
                <a:ext uri="{C183D7F6-B498-43B3-948B-1728B52AA6E4}">
                  <adec:decorative xmlns:adec="http://schemas.microsoft.com/office/drawing/2017/decorative" val="1"/>
                </a:ext>
              </a:extLst>
            </p:cNvPr>
            <p:cNvSpPr/>
            <p:nvPr/>
          </p:nvSpPr>
          <p:spPr>
            <a:xfrm>
              <a:off x="8021537" y="3618013"/>
              <a:ext cx="4010371" cy="487680"/>
            </a:xfrm>
            <a:prstGeom prst="roundRect">
              <a:avLst>
                <a:gd name="adj" fmla="val 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grpSp>
      <p:sp>
        <p:nvSpPr>
          <p:cNvPr id="17" name="Paragraph">
            <a:extLst>
              <a:ext uri="{FF2B5EF4-FFF2-40B4-BE49-F238E27FC236}">
                <a16:creationId xmlns:a16="http://schemas.microsoft.com/office/drawing/2014/main" id="{FF0C7736-4475-6C67-B609-C04064A82392}"/>
              </a:ext>
            </a:extLst>
          </p:cNvPr>
          <p:cNvSpPr txBox="1"/>
          <p:nvPr/>
        </p:nvSpPr>
        <p:spPr>
          <a:xfrm>
            <a:off x="359881" y="3704133"/>
            <a:ext cx="2657639" cy="287286"/>
          </a:xfrm>
          <a:prstGeom prst="rect">
            <a:avLst/>
          </a:prstGeom>
          <a:noFill/>
        </p:spPr>
        <p:txBody>
          <a:bodyPr wrap="square" lIns="0" tIns="0" rIns="0" bIns="0" rtlCol="0">
            <a:spAutoFit/>
          </a:bodyPr>
          <a:lstStyle/>
          <a:p>
            <a:pPr defTabSz="914332">
              <a:spcBef>
                <a:spcPts val="267"/>
              </a:spcBef>
            </a:pPr>
            <a:r>
              <a:rPr lang="en-US" sz="1867" b="1" dirty="0">
                <a:solidFill>
                  <a:srgbClr val="FFFFFF"/>
                </a:solidFill>
                <a:latin typeface="Taub Sans Text" pitchFamily="2" charset="77"/>
                <a:ea typeface="Taub Sans Text" pitchFamily="2" charset="77"/>
                <a:cs typeface="Helvetica"/>
              </a:rPr>
              <a:t>EFFECTIVE DATE</a:t>
            </a:r>
          </a:p>
        </p:txBody>
      </p:sp>
      <p:sp>
        <p:nvSpPr>
          <p:cNvPr id="22" name="Paragraph">
            <a:extLst>
              <a:ext uri="{FF2B5EF4-FFF2-40B4-BE49-F238E27FC236}">
                <a16:creationId xmlns:a16="http://schemas.microsoft.com/office/drawing/2014/main" id="{12475D6F-38B9-469F-4206-558F4C47A0AC}"/>
              </a:ext>
            </a:extLst>
          </p:cNvPr>
          <p:cNvSpPr txBox="1"/>
          <p:nvPr/>
        </p:nvSpPr>
        <p:spPr>
          <a:xfrm>
            <a:off x="4437657" y="3704133"/>
            <a:ext cx="2955920" cy="287286"/>
          </a:xfrm>
          <a:prstGeom prst="rect">
            <a:avLst/>
          </a:prstGeom>
          <a:noFill/>
        </p:spPr>
        <p:txBody>
          <a:bodyPr wrap="square" lIns="0" tIns="0" rIns="0" bIns="0" rtlCol="0">
            <a:spAutoFit/>
          </a:bodyPr>
          <a:lstStyle/>
          <a:p>
            <a:pPr defTabSz="914332">
              <a:spcBef>
                <a:spcPts val="267"/>
              </a:spcBef>
            </a:pPr>
            <a:r>
              <a:rPr lang="en-US" sz="1867" b="1" dirty="0">
                <a:solidFill>
                  <a:srgbClr val="FFFFFF"/>
                </a:solidFill>
                <a:latin typeface="Taub Sans Text" pitchFamily="2" charset="77"/>
                <a:ea typeface="Taub Sans Text" pitchFamily="2" charset="77"/>
                <a:cs typeface="Helvetica"/>
              </a:rPr>
              <a:t>+ 15 DAYS</a:t>
            </a:r>
          </a:p>
        </p:txBody>
      </p:sp>
      <p:sp>
        <p:nvSpPr>
          <p:cNvPr id="27" name="Paragraph">
            <a:extLst>
              <a:ext uri="{FF2B5EF4-FFF2-40B4-BE49-F238E27FC236}">
                <a16:creationId xmlns:a16="http://schemas.microsoft.com/office/drawing/2014/main" id="{91C5CF08-3010-B31A-50C9-9E32C725D1BD}"/>
              </a:ext>
            </a:extLst>
          </p:cNvPr>
          <p:cNvSpPr txBox="1"/>
          <p:nvPr/>
        </p:nvSpPr>
        <p:spPr>
          <a:xfrm>
            <a:off x="339617" y="2113088"/>
            <a:ext cx="2639981" cy="1354217"/>
          </a:xfrm>
          <a:prstGeom prst="rect">
            <a:avLst/>
          </a:prstGeom>
          <a:noFill/>
        </p:spPr>
        <p:txBody>
          <a:bodyPr wrap="square" lIns="0" tIns="0" rIns="0" bIns="0" rtlCol="0">
            <a:spAutoFit/>
          </a:bodyPr>
          <a:lstStyle/>
          <a:p>
            <a:pPr marL="0" indent="0">
              <a:spcBef>
                <a:spcPts val="600"/>
              </a:spcBef>
              <a:buFont typeface="Arial" charset="0"/>
              <a:buNone/>
            </a:pPr>
            <a:r>
              <a:rPr lang="en-US" altLang="en-US" sz="2200" dirty="0">
                <a:solidFill>
                  <a:srgbClr val="D0271D"/>
                </a:solidFill>
                <a:latin typeface="Taub Sans Text" pitchFamily="2" charset="0"/>
                <a:ea typeface="Taub Sans Text" pitchFamily="2" charset="0"/>
              </a:rPr>
              <a:t>Your </a:t>
            </a:r>
            <a:r>
              <a:rPr lang="en-US" altLang="en-US" sz="2200" b="1" dirty="0">
                <a:solidFill>
                  <a:srgbClr val="010035"/>
                </a:solidFill>
                <a:latin typeface="Taub Sans Text" pitchFamily="2" charset="0"/>
                <a:ea typeface="Taub Sans Text" pitchFamily="2" charset="0"/>
              </a:rPr>
              <a:t>ADP TotalSource Retirement Savings Plan </a:t>
            </a:r>
            <a:r>
              <a:rPr lang="en-US" altLang="en-US" sz="2200" dirty="0">
                <a:solidFill>
                  <a:srgbClr val="D0271D"/>
                </a:solidFill>
                <a:latin typeface="Taub Sans Text" pitchFamily="2" charset="0"/>
                <a:ea typeface="Taub Sans Text" pitchFamily="2" charset="0"/>
              </a:rPr>
              <a:t>is live!</a:t>
            </a:r>
          </a:p>
        </p:txBody>
      </p:sp>
      <p:sp>
        <p:nvSpPr>
          <p:cNvPr id="28" name="Paragraph">
            <a:extLst>
              <a:ext uri="{FF2B5EF4-FFF2-40B4-BE49-F238E27FC236}">
                <a16:creationId xmlns:a16="http://schemas.microsoft.com/office/drawing/2014/main" id="{16042B4F-7E93-2AA0-CDDF-754C1A6CF2D1}"/>
              </a:ext>
            </a:extLst>
          </p:cNvPr>
          <p:cNvSpPr txBox="1"/>
          <p:nvPr/>
        </p:nvSpPr>
        <p:spPr>
          <a:xfrm>
            <a:off x="8487351" y="3704133"/>
            <a:ext cx="3118151" cy="287286"/>
          </a:xfrm>
          <a:prstGeom prst="rect">
            <a:avLst/>
          </a:prstGeom>
          <a:noFill/>
        </p:spPr>
        <p:txBody>
          <a:bodyPr wrap="square" lIns="0" tIns="0" rIns="0" bIns="0" rtlCol="0">
            <a:spAutoFit/>
          </a:bodyPr>
          <a:lstStyle/>
          <a:p>
            <a:pPr defTabSz="914332">
              <a:spcBef>
                <a:spcPts val="267"/>
              </a:spcBef>
            </a:pPr>
            <a:r>
              <a:rPr lang="en-US" sz="1867" b="1" dirty="0">
                <a:solidFill>
                  <a:srgbClr val="D0271D"/>
                </a:solidFill>
                <a:latin typeface="Taub Sans Text" pitchFamily="2" charset="77"/>
                <a:ea typeface="Taub Sans Text" pitchFamily="2" charset="77"/>
                <a:cs typeface="Helvetica"/>
              </a:rPr>
              <a:t>+ 45 TO 90 DAYS</a:t>
            </a:r>
          </a:p>
        </p:txBody>
      </p:sp>
      <p:sp>
        <p:nvSpPr>
          <p:cNvPr id="4" name="Rectangle 5">
            <a:extLst>
              <a:ext uri="{FF2B5EF4-FFF2-40B4-BE49-F238E27FC236}">
                <a16:creationId xmlns:a16="http://schemas.microsoft.com/office/drawing/2014/main" id="{74B7666E-574C-8638-80F7-85AF7ECF4B9A}"/>
              </a:ext>
            </a:extLst>
          </p:cNvPr>
          <p:cNvSpPr txBox="1">
            <a:spLocks noChangeArrowheads="1"/>
          </p:cNvSpPr>
          <p:nvPr/>
        </p:nvSpPr>
        <p:spPr>
          <a:xfrm>
            <a:off x="4310344" y="4314358"/>
            <a:ext cx="1925872"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buClr>
                <a:srgbClr val="D0271D"/>
              </a:buClr>
              <a:buFont typeface="Wingdings" panose="05000000000000000000" pitchFamily="2" charset="2"/>
              <a:buChar char="§"/>
            </a:pPr>
            <a:r>
              <a:rPr lang="en-US" altLang="en-US" sz="1600" dirty="0"/>
              <a:t>Merger dates</a:t>
            </a:r>
          </a:p>
          <a:p>
            <a:pPr marL="285750" indent="-285750">
              <a:buClr>
                <a:srgbClr val="D0271D"/>
              </a:buClr>
              <a:buFont typeface="Wingdings" panose="05000000000000000000" pitchFamily="2" charset="2"/>
              <a:buChar char="§"/>
            </a:pPr>
            <a:r>
              <a:rPr lang="en-US" altLang="en-US" sz="1600" dirty="0"/>
              <a:t>Fund mapping</a:t>
            </a:r>
            <a:endParaRPr lang="en-US" altLang="en-US" sz="1600" dirty="0">
              <a:latin typeface="Taub Sans Text" pitchFamily="2" charset="0"/>
              <a:ea typeface="Taub Sans Text" pitchFamily="2" charset="0"/>
            </a:endParaRPr>
          </a:p>
        </p:txBody>
      </p:sp>
      <p:sp>
        <p:nvSpPr>
          <p:cNvPr id="6" name="Rectangle 5">
            <a:extLst>
              <a:ext uri="{FF2B5EF4-FFF2-40B4-BE49-F238E27FC236}">
                <a16:creationId xmlns:a16="http://schemas.microsoft.com/office/drawing/2014/main" id="{A48DB302-3195-D3B6-474D-EC89783BEB47}"/>
              </a:ext>
            </a:extLst>
          </p:cNvPr>
          <p:cNvSpPr txBox="1">
            <a:spLocks noChangeArrowheads="1"/>
          </p:cNvSpPr>
          <p:nvPr/>
        </p:nvSpPr>
        <p:spPr>
          <a:xfrm>
            <a:off x="4310344" y="2097550"/>
            <a:ext cx="2050474"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buFont typeface="Arial" charset="0"/>
              <a:buNone/>
            </a:pPr>
            <a:r>
              <a:rPr lang="en-US" altLang="en-US" sz="2200" b="1" dirty="0">
                <a:solidFill>
                  <a:srgbClr val="D0271D"/>
                </a:solidFill>
              </a:rPr>
              <a:t>Transition &amp; blackout notice delivered</a:t>
            </a:r>
          </a:p>
        </p:txBody>
      </p:sp>
      <p:sp>
        <p:nvSpPr>
          <p:cNvPr id="33" name="Text Box 3">
            <a:extLst>
              <a:ext uri="{FF2B5EF4-FFF2-40B4-BE49-F238E27FC236}">
                <a16:creationId xmlns:a16="http://schemas.microsoft.com/office/drawing/2014/main" id="{1FEB3498-6FE5-5751-89B9-1CFD30C912E2}"/>
              </a:ext>
            </a:extLst>
          </p:cNvPr>
          <p:cNvSpPr txBox="1">
            <a:spLocks noChangeArrowheads="1"/>
          </p:cNvSpPr>
          <p:nvPr/>
        </p:nvSpPr>
        <p:spPr bwMode="auto">
          <a:xfrm>
            <a:off x="586497" y="5831879"/>
            <a:ext cx="10856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a:spcBef>
                <a:spcPct val="0"/>
              </a:spcBef>
              <a:buClrTx/>
              <a:buFontTx/>
              <a:buNone/>
            </a:pPr>
            <a:r>
              <a:rPr lang="en-US" altLang="en-US" sz="1100" b="0" dirty="0">
                <a:solidFill>
                  <a:schemeClr val="tx1"/>
                </a:solidFill>
                <a:latin typeface="+mn-lt"/>
              </a:rPr>
              <a:t>Timeframes are designed to provide an example of our most common onboarding processes.  Each situation can vary and in some instances, timeframes can be significantly different than the example seen in this illustration. </a:t>
            </a:r>
          </a:p>
        </p:txBody>
      </p:sp>
      <p:sp>
        <p:nvSpPr>
          <p:cNvPr id="10" name="Rectangle 5">
            <a:extLst>
              <a:ext uri="{FF2B5EF4-FFF2-40B4-BE49-F238E27FC236}">
                <a16:creationId xmlns:a16="http://schemas.microsoft.com/office/drawing/2014/main" id="{9537FAF0-AD3F-FE34-6F63-6A2323F91323}"/>
              </a:ext>
            </a:extLst>
          </p:cNvPr>
          <p:cNvSpPr txBox="1">
            <a:spLocks noChangeArrowheads="1"/>
          </p:cNvSpPr>
          <p:nvPr/>
        </p:nvSpPr>
        <p:spPr>
          <a:xfrm>
            <a:off x="8128265" y="2113088"/>
            <a:ext cx="2050474"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Bef>
                <a:spcPts val="600"/>
              </a:spcBef>
              <a:buFont typeface="Arial" charset="0"/>
              <a:buNone/>
            </a:pPr>
            <a:r>
              <a:rPr lang="en-US" altLang="en-US" sz="2200" b="1" dirty="0">
                <a:solidFill>
                  <a:srgbClr val="D0271D"/>
                </a:solidFill>
                <a:latin typeface="Taub Sans Text" pitchFamily="2" charset="0"/>
                <a:ea typeface="Taub Sans Text" pitchFamily="2" charset="0"/>
              </a:rPr>
              <a:t>Assets are transferred </a:t>
            </a:r>
            <a:r>
              <a:rPr lang="en-US" altLang="en-US" sz="2200" dirty="0">
                <a:solidFill>
                  <a:srgbClr val="D0271D"/>
                </a:solidFill>
                <a:latin typeface="Taub Sans Text" pitchFamily="2" charset="0"/>
                <a:ea typeface="Taub Sans Text" pitchFamily="2" charset="0"/>
              </a:rPr>
              <a:t>from previous recordkeeper</a:t>
            </a:r>
          </a:p>
        </p:txBody>
      </p:sp>
    </p:spTree>
    <p:extLst>
      <p:ext uri="{BB962C8B-B14F-4D97-AF65-F5344CB8AC3E}">
        <p14:creationId xmlns:p14="http://schemas.microsoft.com/office/powerpoint/2010/main" val="635447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8" y="266812"/>
            <a:ext cx="11453112" cy="575925"/>
          </a:xfrm>
        </p:spPr>
        <p:txBody>
          <a:bodyPr/>
          <a:lstStyle/>
          <a:p>
            <a:r>
              <a:rPr lang="en-US" dirty="0"/>
              <a:t>MAXIMIZE YOUR MATCH</a:t>
            </a:r>
          </a:p>
        </p:txBody>
      </p:sp>
      <p:sp>
        <p:nvSpPr>
          <p:cNvPr id="10" name="Text Box 4">
            <a:extLst>
              <a:ext uri="{FF2B5EF4-FFF2-40B4-BE49-F238E27FC236}">
                <a16:creationId xmlns:a16="http://schemas.microsoft.com/office/drawing/2014/main" id="{5EC3B43D-D364-F907-78E0-23C8946A1D41}"/>
              </a:ext>
            </a:extLst>
          </p:cNvPr>
          <p:cNvSpPr txBox="1">
            <a:spLocks noChangeArrowheads="1"/>
          </p:cNvSpPr>
          <p:nvPr/>
        </p:nvSpPr>
        <p:spPr bwMode="auto">
          <a:xfrm>
            <a:off x="802290" y="4718923"/>
            <a:ext cx="103204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bg2"/>
                </a:solidFill>
                <a:latin typeface="Arial" pitchFamily="34" charset="0"/>
                <a:ea typeface="ＭＳ Ｐゴシック" pitchFamily="34" charset="-128"/>
                <a:cs typeface="Arial" pitchFamily="34" charset="0"/>
              </a:defRPr>
            </a:lvl1pPr>
            <a:lvl2pPr marL="742950" indent="-285750">
              <a:defRPr sz="2000">
                <a:solidFill>
                  <a:srgbClr val="000000"/>
                </a:solidFill>
                <a:latin typeface="Arial" pitchFamily="34" charset="0"/>
                <a:ea typeface="Arial" pitchFamily="34" charset="0"/>
                <a:cs typeface="Arial" pitchFamily="34" charset="0"/>
              </a:defRPr>
            </a:lvl2pPr>
            <a:lvl3pPr marL="1143000" indent="-228600">
              <a:defRPr>
                <a:solidFill>
                  <a:srgbClr val="000000"/>
                </a:solidFill>
                <a:latin typeface="Arial" pitchFamily="34" charset="0"/>
                <a:ea typeface="Arial" pitchFamily="34" charset="0"/>
                <a:cs typeface="Arial" pitchFamily="34" charset="0"/>
              </a:defRPr>
            </a:lvl3pPr>
            <a:lvl4pPr marL="1600200" indent="-228600">
              <a:defRPr sz="1600">
                <a:solidFill>
                  <a:srgbClr val="000000"/>
                </a:solidFill>
                <a:latin typeface="Arial" pitchFamily="34" charset="0"/>
                <a:ea typeface="Arial" pitchFamily="34" charset="0"/>
                <a:cs typeface="Arial" pitchFamily="34" charset="0"/>
              </a:defRPr>
            </a:lvl4pPr>
            <a:lvl5pPr marL="2057400" indent="-228600">
              <a:defRPr sz="1600">
                <a:solidFill>
                  <a:srgbClr val="000000"/>
                </a:solidFill>
                <a:latin typeface="Arial" pitchFamily="34" charset="0"/>
                <a:ea typeface="Arial" pitchFamily="34" charset="0"/>
                <a:cs typeface="Arial" pitchFamily="34" charset="0"/>
              </a:defRPr>
            </a:lvl5pPr>
            <a:lvl6pPr marL="25146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6pPr>
            <a:lvl7pPr marL="29718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7pPr>
            <a:lvl8pPr marL="34290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8pPr>
            <a:lvl9pPr marL="38862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9pPr>
          </a:lstStyle>
          <a:p>
            <a:pPr>
              <a:defRPr/>
            </a:pPr>
            <a:r>
              <a:rPr lang="en-US" altLang="en-US" sz="1600" dirty="0">
                <a:solidFill>
                  <a:srgbClr val="010035"/>
                </a:solidFill>
                <a:latin typeface="Taub Sans Text" pitchFamily="2" charset="0"/>
                <a:ea typeface="Taub Sans Text" pitchFamily="2" charset="0"/>
              </a:rPr>
              <a:t>HOW DID WE COME UP WITH THESE NUMBERS?</a:t>
            </a:r>
          </a:p>
          <a:p>
            <a:pPr>
              <a:defRPr/>
            </a:pPr>
            <a:endParaRPr lang="en-US" altLang="en-US" sz="1600" b="0" dirty="0">
              <a:solidFill>
                <a:srgbClr val="010035"/>
              </a:solidFill>
              <a:latin typeface="Taub Sans Text" pitchFamily="2" charset="0"/>
              <a:ea typeface="Taub Sans Text" pitchFamily="2" charset="0"/>
            </a:endParaRPr>
          </a:p>
          <a:p>
            <a:pPr>
              <a:defRPr/>
            </a:pPr>
            <a:r>
              <a:rPr lang="en-US" altLang="en-US" sz="1600" b="0" dirty="0">
                <a:solidFill>
                  <a:srgbClr val="010035"/>
                </a:solidFill>
                <a:latin typeface="Taub Sans Text" pitchFamily="2" charset="0"/>
                <a:ea typeface="Taub Sans Text" pitchFamily="2" charset="0"/>
              </a:rPr>
              <a:t>These numbers are based on a salary of $50,000 with a 5% contribution savings and an employer match formula equal to $1.00 for $1.00 on the first 3% and $0.50 for $1.00 on the next 2%. This example is for illustrative purposes only and is not intended to be investment advice or a prediction of future results. Please refer to your Plan Highlights for your employer’s match formula.</a:t>
            </a:r>
          </a:p>
        </p:txBody>
      </p:sp>
      <p:graphicFrame>
        <p:nvGraphicFramePr>
          <p:cNvPr id="11" name="Chart 10">
            <a:extLst>
              <a:ext uri="{FF2B5EF4-FFF2-40B4-BE49-F238E27FC236}">
                <a16:creationId xmlns:a16="http://schemas.microsoft.com/office/drawing/2014/main" id="{32B923AB-3AF5-2FF4-381E-2F1BEC1C7A85}"/>
              </a:ext>
            </a:extLst>
          </p:cNvPr>
          <p:cNvGraphicFramePr/>
          <p:nvPr>
            <p:extLst>
              <p:ext uri="{D42A27DB-BD31-4B8C-83A1-F6EECF244321}">
                <p14:modId xmlns:p14="http://schemas.microsoft.com/office/powerpoint/2010/main" val="3054741044"/>
              </p:ext>
            </p:extLst>
          </p:nvPr>
        </p:nvGraphicFramePr>
        <p:xfrm>
          <a:off x="1319250" y="1474401"/>
          <a:ext cx="8848332" cy="275640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3C2C449-1D1E-2CA6-03B7-5BA7973EB1ED}"/>
              </a:ext>
            </a:extLst>
          </p:cNvPr>
          <p:cNvSpPr txBox="1"/>
          <p:nvPr/>
        </p:nvSpPr>
        <p:spPr>
          <a:xfrm>
            <a:off x="3522402" y="3348574"/>
            <a:ext cx="1235122" cy="246221"/>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600" dirty="0">
                <a:latin typeface="Taub Sans Text" pitchFamily="2" charset="0"/>
                <a:ea typeface="Taub Sans Text" pitchFamily="2" charset="0"/>
              </a:rPr>
              <a:t>$61,762</a:t>
            </a:r>
          </a:p>
        </p:txBody>
      </p:sp>
      <p:sp>
        <p:nvSpPr>
          <p:cNvPr id="13" name="TextBox 12">
            <a:extLst>
              <a:ext uri="{FF2B5EF4-FFF2-40B4-BE49-F238E27FC236}">
                <a16:creationId xmlns:a16="http://schemas.microsoft.com/office/drawing/2014/main" id="{BC7511D4-9BB6-B94F-113E-0FAA5E932E67}"/>
              </a:ext>
            </a:extLst>
          </p:cNvPr>
          <p:cNvSpPr txBox="1"/>
          <p:nvPr/>
        </p:nvSpPr>
        <p:spPr>
          <a:xfrm>
            <a:off x="9318495" y="1850560"/>
            <a:ext cx="1235122" cy="246221"/>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600" dirty="0">
                <a:latin typeface="Taub Sans Text" pitchFamily="2" charset="0"/>
                <a:ea typeface="Taub Sans Text" pitchFamily="2" charset="0"/>
              </a:rPr>
              <a:t>$378,576</a:t>
            </a:r>
          </a:p>
        </p:txBody>
      </p:sp>
      <p:sp>
        <p:nvSpPr>
          <p:cNvPr id="14" name="TextBox 13">
            <a:extLst>
              <a:ext uri="{FF2B5EF4-FFF2-40B4-BE49-F238E27FC236}">
                <a16:creationId xmlns:a16="http://schemas.microsoft.com/office/drawing/2014/main" id="{CE048D3D-1420-689D-AAB5-0F37BC4FDE13}"/>
              </a:ext>
            </a:extLst>
          </p:cNvPr>
          <p:cNvSpPr txBox="1"/>
          <p:nvPr/>
        </p:nvSpPr>
        <p:spPr>
          <a:xfrm>
            <a:off x="5603448" y="2598199"/>
            <a:ext cx="1235122" cy="246221"/>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t>$</a:t>
            </a:r>
            <a:r>
              <a:rPr lang="en-US" sz="1600" dirty="0">
                <a:latin typeface="Taub Sans Text" pitchFamily="2" charset="0"/>
                <a:ea typeface="Taub Sans Text" pitchFamily="2" charset="0"/>
              </a:rPr>
              <a:t>174,131</a:t>
            </a:r>
            <a:endParaRPr lang="en-US" sz="1100" dirty="0">
              <a:latin typeface="Taub Sans Text" pitchFamily="2" charset="0"/>
              <a:ea typeface="Taub Sans Text" pitchFamily="2" charset="0"/>
            </a:endParaRPr>
          </a:p>
        </p:txBody>
      </p:sp>
      <p:grpSp>
        <p:nvGrpSpPr>
          <p:cNvPr id="15" name="Group 14">
            <a:extLst>
              <a:ext uri="{FF2B5EF4-FFF2-40B4-BE49-F238E27FC236}">
                <a16:creationId xmlns:a16="http://schemas.microsoft.com/office/drawing/2014/main" id="{7CDD9E92-4302-A0CF-B576-D953D90DAE9C}"/>
              </a:ext>
            </a:extLst>
          </p:cNvPr>
          <p:cNvGrpSpPr/>
          <p:nvPr/>
        </p:nvGrpSpPr>
        <p:grpSpPr>
          <a:xfrm>
            <a:off x="8471058" y="2871716"/>
            <a:ext cx="2651710" cy="449829"/>
            <a:chOff x="4162697" y="2231407"/>
            <a:chExt cx="1994263" cy="449829"/>
          </a:xfrm>
        </p:grpSpPr>
        <p:grpSp>
          <p:nvGrpSpPr>
            <p:cNvPr id="16" name="Group 15">
              <a:extLst>
                <a:ext uri="{FF2B5EF4-FFF2-40B4-BE49-F238E27FC236}">
                  <a16:creationId xmlns:a16="http://schemas.microsoft.com/office/drawing/2014/main" id="{40F9D784-DA11-3084-AC2F-CB1F02DFD0DC}"/>
                </a:ext>
              </a:extLst>
            </p:cNvPr>
            <p:cNvGrpSpPr/>
            <p:nvPr/>
          </p:nvGrpSpPr>
          <p:grpSpPr>
            <a:xfrm>
              <a:off x="4168458" y="2231407"/>
              <a:ext cx="1626369" cy="215444"/>
              <a:chOff x="4168458" y="2231407"/>
              <a:chExt cx="1626369" cy="215444"/>
            </a:xfrm>
          </p:grpSpPr>
          <p:sp>
            <p:nvSpPr>
              <p:cNvPr id="20" name="Rectangle 19">
                <a:extLst>
                  <a:ext uri="{FF2B5EF4-FFF2-40B4-BE49-F238E27FC236}">
                    <a16:creationId xmlns:a16="http://schemas.microsoft.com/office/drawing/2014/main" id="{65DAFCF1-6E50-072C-260A-3FDC3A231C29}"/>
                  </a:ext>
                </a:extLst>
              </p:cNvPr>
              <p:cNvSpPr/>
              <p:nvPr/>
            </p:nvSpPr>
            <p:spPr>
              <a:xfrm>
                <a:off x="4168458" y="2231407"/>
                <a:ext cx="148045" cy="177053"/>
              </a:xfrm>
              <a:prstGeom prst="rect">
                <a:avLst/>
              </a:prstGeom>
              <a:solidFill>
                <a:srgbClr val="D0271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400">
                  <a:solidFill>
                    <a:schemeClr val="tx1"/>
                  </a:solidFill>
                  <a:latin typeface="Taub Sans Text" pitchFamily="2" charset="0"/>
                  <a:ea typeface="Taub Sans Text" pitchFamily="2" charset="0"/>
                </a:endParaRPr>
              </a:p>
            </p:txBody>
          </p:sp>
          <p:sp>
            <p:nvSpPr>
              <p:cNvPr id="21" name="TextBox 20">
                <a:extLst>
                  <a:ext uri="{FF2B5EF4-FFF2-40B4-BE49-F238E27FC236}">
                    <a16:creationId xmlns:a16="http://schemas.microsoft.com/office/drawing/2014/main" id="{79EF44E0-1696-7A65-CD93-8C62CF5AFA5D}"/>
                  </a:ext>
                </a:extLst>
              </p:cNvPr>
              <p:cNvSpPr txBox="1"/>
              <p:nvPr/>
            </p:nvSpPr>
            <p:spPr>
              <a:xfrm>
                <a:off x="4384038" y="2231407"/>
                <a:ext cx="1410789" cy="215444"/>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400" dirty="0">
                    <a:latin typeface="Taub Sans Text" pitchFamily="2" charset="0"/>
                    <a:ea typeface="Taub Sans Text" pitchFamily="2" charset="0"/>
                  </a:rPr>
                  <a:t>Employee Contributions</a:t>
                </a:r>
              </a:p>
            </p:txBody>
          </p:sp>
        </p:grpSp>
        <p:grpSp>
          <p:nvGrpSpPr>
            <p:cNvPr id="17" name="Group 16">
              <a:extLst>
                <a:ext uri="{FF2B5EF4-FFF2-40B4-BE49-F238E27FC236}">
                  <a16:creationId xmlns:a16="http://schemas.microsoft.com/office/drawing/2014/main" id="{618229B8-9101-C179-3172-14C45A1046CD}"/>
                </a:ext>
              </a:extLst>
            </p:cNvPr>
            <p:cNvGrpSpPr/>
            <p:nvPr/>
          </p:nvGrpSpPr>
          <p:grpSpPr>
            <a:xfrm>
              <a:off x="4162697" y="2465792"/>
              <a:ext cx="1994263" cy="215444"/>
              <a:chOff x="4162697" y="2465792"/>
              <a:chExt cx="1994263" cy="215444"/>
            </a:xfrm>
          </p:grpSpPr>
          <p:sp>
            <p:nvSpPr>
              <p:cNvPr id="18" name="Rectangle 17">
                <a:extLst>
                  <a:ext uri="{FF2B5EF4-FFF2-40B4-BE49-F238E27FC236}">
                    <a16:creationId xmlns:a16="http://schemas.microsoft.com/office/drawing/2014/main" id="{4DC49A61-2784-9737-D33D-A340CAB56F24}"/>
                  </a:ext>
                </a:extLst>
              </p:cNvPr>
              <p:cNvSpPr/>
              <p:nvPr/>
            </p:nvSpPr>
            <p:spPr>
              <a:xfrm>
                <a:off x="4162697" y="2472333"/>
                <a:ext cx="148045" cy="177053"/>
              </a:xfrm>
              <a:prstGeom prst="rect">
                <a:avLst/>
              </a:prstGeom>
              <a:solidFill>
                <a:srgbClr val="FFC2C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400">
                  <a:solidFill>
                    <a:schemeClr val="tx1"/>
                  </a:solidFill>
                  <a:latin typeface="Taub Sans Text" pitchFamily="2" charset="0"/>
                  <a:ea typeface="Taub Sans Text" pitchFamily="2" charset="0"/>
                </a:endParaRPr>
              </a:p>
            </p:txBody>
          </p:sp>
          <p:sp>
            <p:nvSpPr>
              <p:cNvPr id="19" name="TextBox 18">
                <a:extLst>
                  <a:ext uri="{FF2B5EF4-FFF2-40B4-BE49-F238E27FC236}">
                    <a16:creationId xmlns:a16="http://schemas.microsoft.com/office/drawing/2014/main" id="{BC137CB3-8682-E24D-C1AE-9EB01CC6C853}"/>
                  </a:ext>
                </a:extLst>
              </p:cNvPr>
              <p:cNvSpPr txBox="1"/>
              <p:nvPr/>
            </p:nvSpPr>
            <p:spPr>
              <a:xfrm>
                <a:off x="4384038" y="2465792"/>
                <a:ext cx="1772922" cy="215444"/>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400" dirty="0">
                    <a:latin typeface="Taub Sans Text" pitchFamily="2" charset="0"/>
                    <a:ea typeface="Taub Sans Text" pitchFamily="2" charset="0"/>
                  </a:rPr>
                  <a:t>Employer Match Contributions</a:t>
                </a:r>
              </a:p>
            </p:txBody>
          </p:sp>
        </p:grpSp>
      </p:grpSp>
    </p:spTree>
    <p:extLst>
      <p:ext uri="{BB962C8B-B14F-4D97-AF65-F5344CB8AC3E}">
        <p14:creationId xmlns:p14="http://schemas.microsoft.com/office/powerpoint/2010/main" val="3905596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STARTING EARLY MAKES A DIFFERENCE</a:t>
            </a:r>
          </a:p>
        </p:txBody>
      </p:sp>
      <p:sp>
        <p:nvSpPr>
          <p:cNvPr id="9" name="Text Box 4">
            <a:extLst>
              <a:ext uri="{FF2B5EF4-FFF2-40B4-BE49-F238E27FC236}">
                <a16:creationId xmlns:a16="http://schemas.microsoft.com/office/drawing/2014/main" id="{4498EFA0-D373-3BF6-9293-2A99A77BC72B}"/>
              </a:ext>
            </a:extLst>
          </p:cNvPr>
          <p:cNvSpPr txBox="1">
            <a:spLocks noChangeArrowheads="1"/>
          </p:cNvSpPr>
          <p:nvPr/>
        </p:nvSpPr>
        <p:spPr bwMode="auto">
          <a:xfrm>
            <a:off x="436559" y="5518145"/>
            <a:ext cx="113180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bg2"/>
                </a:solidFill>
                <a:latin typeface="Arial" pitchFamily="34" charset="0"/>
                <a:ea typeface="ＭＳ Ｐゴシック" pitchFamily="34" charset="-128"/>
                <a:cs typeface="Arial" pitchFamily="34" charset="0"/>
              </a:defRPr>
            </a:lvl1pPr>
            <a:lvl2pPr marL="742950" indent="-285750">
              <a:defRPr sz="2000">
                <a:solidFill>
                  <a:srgbClr val="000000"/>
                </a:solidFill>
                <a:latin typeface="Arial" pitchFamily="34" charset="0"/>
                <a:ea typeface="Arial" pitchFamily="34" charset="0"/>
                <a:cs typeface="Arial" pitchFamily="34" charset="0"/>
              </a:defRPr>
            </a:lvl2pPr>
            <a:lvl3pPr marL="1143000" indent="-228600">
              <a:defRPr>
                <a:solidFill>
                  <a:srgbClr val="000000"/>
                </a:solidFill>
                <a:latin typeface="Arial" pitchFamily="34" charset="0"/>
                <a:ea typeface="Arial" pitchFamily="34" charset="0"/>
                <a:cs typeface="Arial" pitchFamily="34" charset="0"/>
              </a:defRPr>
            </a:lvl3pPr>
            <a:lvl4pPr marL="1600200" indent="-228600">
              <a:defRPr sz="1600">
                <a:solidFill>
                  <a:srgbClr val="000000"/>
                </a:solidFill>
                <a:latin typeface="Arial" pitchFamily="34" charset="0"/>
                <a:ea typeface="Arial" pitchFamily="34" charset="0"/>
                <a:cs typeface="Arial" pitchFamily="34" charset="0"/>
              </a:defRPr>
            </a:lvl4pPr>
            <a:lvl5pPr marL="2057400" indent="-228600">
              <a:defRPr sz="1600">
                <a:solidFill>
                  <a:srgbClr val="000000"/>
                </a:solidFill>
                <a:latin typeface="Arial" pitchFamily="34" charset="0"/>
                <a:ea typeface="Arial" pitchFamily="34" charset="0"/>
                <a:cs typeface="Arial" pitchFamily="34" charset="0"/>
              </a:defRPr>
            </a:lvl5pPr>
            <a:lvl6pPr marL="25146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6pPr>
            <a:lvl7pPr marL="29718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7pPr>
            <a:lvl8pPr marL="34290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8pPr>
            <a:lvl9pPr marL="38862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9pPr>
          </a:lstStyle>
          <a:p>
            <a:pPr>
              <a:defRPr/>
            </a:pPr>
            <a:r>
              <a:rPr lang="en-US" altLang="en-US" sz="1050" b="0" dirty="0">
                <a:solidFill>
                  <a:schemeClr val="tx1"/>
                </a:solidFill>
                <a:latin typeface="Taub Sans Text" pitchFamily="2" charset="0"/>
                <a:ea typeface="Taub Sans Text" pitchFamily="2" charset="0"/>
              </a:rPr>
              <a:t>Assumes each account earns an annual tax-deferred rate of return of 6% compounded monthly. This illustration is hypothetical, is not guaranteed and is not intended to reflect the performance of any specific investment or security. You should consider your financial ability to continue investing consistently in up as well as down markets. In addition, these figures do not reflect taxes or any fees, expenses or charges of any investment product. Taxes are generally due upon withdrawal and early withdrawal penalties may apply to withdrawals taken prior to age 59½. You should consult with a tax advisor or tax attorney prior to implementing tax-based decisions. Legal and tax advice are not offered by Voya Financial and its representatives.</a:t>
            </a:r>
          </a:p>
        </p:txBody>
      </p:sp>
      <p:pic>
        <p:nvPicPr>
          <p:cNvPr id="11" name="Picture 10" descr="A person sitting at a desk with a computer and a book&#10;&#10;AI-generated content may be incorrect.">
            <a:extLst>
              <a:ext uri="{FF2B5EF4-FFF2-40B4-BE49-F238E27FC236}">
                <a16:creationId xmlns:a16="http://schemas.microsoft.com/office/drawing/2014/main" id="{0E55C2A0-935D-3D73-4D6B-EDCE34937BC0}"/>
              </a:ext>
            </a:extLst>
          </p:cNvPr>
          <p:cNvPicPr>
            <a:picLocks noChangeAspect="1"/>
          </p:cNvPicPr>
          <p:nvPr/>
        </p:nvPicPr>
        <p:blipFill>
          <a:blip r:embed="rId3">
            <a:extLst>
              <a:ext uri="{28A0092B-C50C-407E-A947-70E740481C1C}">
                <a14:useLocalDpi xmlns:a14="http://schemas.microsoft.com/office/drawing/2010/main" val="0"/>
              </a:ext>
            </a:extLst>
          </a:blip>
          <a:srcRect l="43976" t="4916" r="11936" b="30918"/>
          <a:stretch/>
        </p:blipFill>
        <p:spPr>
          <a:xfrm>
            <a:off x="791571" y="1787856"/>
            <a:ext cx="1369222" cy="1323834"/>
          </a:xfrm>
          <a:prstGeom prst="rect">
            <a:avLst/>
          </a:prstGeom>
          <a:ln>
            <a:solidFill>
              <a:srgbClr val="54565A"/>
            </a:solidFill>
          </a:ln>
        </p:spPr>
      </p:pic>
      <p:pic>
        <p:nvPicPr>
          <p:cNvPr id="13" name="Picture 12" descr="A person sitting at a table with a book&#10;&#10;AI-generated content may be incorrect.">
            <a:extLst>
              <a:ext uri="{FF2B5EF4-FFF2-40B4-BE49-F238E27FC236}">
                <a16:creationId xmlns:a16="http://schemas.microsoft.com/office/drawing/2014/main" id="{7DBB9075-C69A-2F07-5D4A-651CA7E7E79A}"/>
              </a:ext>
            </a:extLst>
          </p:cNvPr>
          <p:cNvPicPr>
            <a:picLocks noChangeAspect="1"/>
          </p:cNvPicPr>
          <p:nvPr/>
        </p:nvPicPr>
        <p:blipFill>
          <a:blip r:embed="rId4">
            <a:extLst>
              <a:ext uri="{28A0092B-C50C-407E-A947-70E740481C1C}">
                <a14:useLocalDpi xmlns:a14="http://schemas.microsoft.com/office/drawing/2010/main" val="0"/>
              </a:ext>
            </a:extLst>
          </a:blip>
          <a:srcRect l="19955" r="30908" b="28772"/>
          <a:stretch/>
        </p:blipFill>
        <p:spPr>
          <a:xfrm>
            <a:off x="791571" y="3426616"/>
            <a:ext cx="1369222" cy="1323834"/>
          </a:xfrm>
          <a:prstGeom prst="rect">
            <a:avLst/>
          </a:prstGeom>
          <a:ln>
            <a:solidFill>
              <a:srgbClr val="54565A"/>
            </a:solidFill>
          </a:ln>
        </p:spPr>
      </p:pic>
      <p:sp>
        <p:nvSpPr>
          <p:cNvPr id="14" name="TextBox 13">
            <a:extLst>
              <a:ext uri="{FF2B5EF4-FFF2-40B4-BE49-F238E27FC236}">
                <a16:creationId xmlns:a16="http://schemas.microsoft.com/office/drawing/2014/main" id="{502E9470-4B67-7213-5624-701DAE193C2F}"/>
              </a:ext>
            </a:extLst>
          </p:cNvPr>
          <p:cNvSpPr txBox="1"/>
          <p:nvPr/>
        </p:nvSpPr>
        <p:spPr>
          <a:xfrm>
            <a:off x="2281758" y="2209961"/>
            <a:ext cx="1369221" cy="646331"/>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n-US" sz="1400" dirty="0">
                <a:latin typeface="Taub Sans Text" pitchFamily="2" charset="0"/>
                <a:ea typeface="Taub Sans Text" pitchFamily="2" charset="0"/>
              </a:rPr>
              <a:t>From age 25-65, I contributed $100/month</a:t>
            </a:r>
          </a:p>
        </p:txBody>
      </p:sp>
      <p:sp>
        <p:nvSpPr>
          <p:cNvPr id="15" name="TextBox 14">
            <a:extLst>
              <a:ext uri="{FF2B5EF4-FFF2-40B4-BE49-F238E27FC236}">
                <a16:creationId xmlns:a16="http://schemas.microsoft.com/office/drawing/2014/main" id="{953B5930-E30E-9CDC-D898-ED517524E730}"/>
              </a:ext>
            </a:extLst>
          </p:cNvPr>
          <p:cNvSpPr txBox="1"/>
          <p:nvPr/>
        </p:nvSpPr>
        <p:spPr>
          <a:xfrm>
            <a:off x="2281758" y="3765367"/>
            <a:ext cx="1369221" cy="646331"/>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n-US" sz="1400" dirty="0">
                <a:latin typeface="Taub Sans Text" pitchFamily="2" charset="0"/>
                <a:ea typeface="Taub Sans Text" pitchFamily="2" charset="0"/>
              </a:rPr>
              <a:t>From age 45-65, I contributed $300/month</a:t>
            </a:r>
          </a:p>
        </p:txBody>
      </p:sp>
      <p:grpSp>
        <p:nvGrpSpPr>
          <p:cNvPr id="16" name="Group 15">
            <a:extLst>
              <a:ext uri="{FF2B5EF4-FFF2-40B4-BE49-F238E27FC236}">
                <a16:creationId xmlns:a16="http://schemas.microsoft.com/office/drawing/2014/main" id="{98EA250B-C09C-B553-FF45-F000B32F5461}"/>
              </a:ext>
            </a:extLst>
          </p:cNvPr>
          <p:cNvGrpSpPr/>
          <p:nvPr/>
        </p:nvGrpSpPr>
        <p:grpSpPr>
          <a:xfrm>
            <a:off x="3958355" y="1708990"/>
            <a:ext cx="5317951" cy="1305809"/>
            <a:chOff x="2204114" y="1447172"/>
            <a:chExt cx="2142699" cy="600502"/>
          </a:xfrm>
        </p:grpSpPr>
        <p:grpSp>
          <p:nvGrpSpPr>
            <p:cNvPr id="17" name="Group 16">
              <a:extLst>
                <a:ext uri="{FF2B5EF4-FFF2-40B4-BE49-F238E27FC236}">
                  <a16:creationId xmlns:a16="http://schemas.microsoft.com/office/drawing/2014/main" id="{82C8814C-86DE-831E-5B48-AB7DBA2AC505}"/>
                </a:ext>
              </a:extLst>
            </p:cNvPr>
            <p:cNvGrpSpPr/>
            <p:nvPr/>
          </p:nvGrpSpPr>
          <p:grpSpPr>
            <a:xfrm>
              <a:off x="2204114" y="1447172"/>
              <a:ext cx="2142699" cy="600502"/>
              <a:chOff x="2204114" y="1447172"/>
              <a:chExt cx="2142699" cy="600502"/>
            </a:xfrm>
          </p:grpSpPr>
          <p:grpSp>
            <p:nvGrpSpPr>
              <p:cNvPr id="20" name="Group 19">
                <a:extLst>
                  <a:ext uri="{FF2B5EF4-FFF2-40B4-BE49-F238E27FC236}">
                    <a16:creationId xmlns:a16="http://schemas.microsoft.com/office/drawing/2014/main" id="{2D560852-1798-7AB3-2A93-0803270E80C0}"/>
                  </a:ext>
                </a:extLst>
              </p:cNvPr>
              <p:cNvGrpSpPr/>
              <p:nvPr/>
            </p:nvGrpSpPr>
            <p:grpSpPr>
              <a:xfrm>
                <a:off x="2204114" y="1447172"/>
                <a:ext cx="2142699" cy="600502"/>
                <a:chOff x="2204114" y="1447172"/>
                <a:chExt cx="2142699" cy="600502"/>
              </a:xfrm>
            </p:grpSpPr>
            <p:sp>
              <p:nvSpPr>
                <p:cNvPr id="23" name="Rectangle 22">
                  <a:extLst>
                    <a:ext uri="{FF2B5EF4-FFF2-40B4-BE49-F238E27FC236}">
                      <a16:creationId xmlns:a16="http://schemas.microsoft.com/office/drawing/2014/main" id="{7868A88E-523B-7DFE-C9B9-8FBA9FBE61B7}"/>
                    </a:ext>
                  </a:extLst>
                </p:cNvPr>
                <p:cNvSpPr/>
                <p:nvPr/>
              </p:nvSpPr>
              <p:spPr>
                <a:xfrm>
                  <a:off x="2204114" y="1447172"/>
                  <a:ext cx="675564" cy="300251"/>
                </a:xfrm>
                <a:prstGeom prst="rect">
                  <a:avLst/>
                </a:prstGeom>
                <a:solidFill>
                  <a:srgbClr val="33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4" name="Rectangle 23">
                  <a:extLst>
                    <a:ext uri="{FF2B5EF4-FFF2-40B4-BE49-F238E27FC236}">
                      <a16:creationId xmlns:a16="http://schemas.microsoft.com/office/drawing/2014/main" id="{C92D1ED5-2C55-89D2-1354-114E1DEC059D}"/>
                    </a:ext>
                  </a:extLst>
                </p:cNvPr>
                <p:cNvSpPr/>
                <p:nvPr/>
              </p:nvSpPr>
              <p:spPr>
                <a:xfrm>
                  <a:off x="2204114" y="1747423"/>
                  <a:ext cx="2142699" cy="300251"/>
                </a:xfrm>
                <a:prstGeom prst="rect">
                  <a:avLst/>
                </a:prstGeom>
                <a:solidFill>
                  <a:srgbClr val="BAC9F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grpSp>
          <p:sp>
            <p:nvSpPr>
              <p:cNvPr id="21" name="TextBox 20">
                <a:extLst>
                  <a:ext uri="{FF2B5EF4-FFF2-40B4-BE49-F238E27FC236}">
                    <a16:creationId xmlns:a16="http://schemas.microsoft.com/office/drawing/2014/main" id="{8A1D8190-2B5A-7932-C13A-AE831AD7D5D6}"/>
                  </a:ext>
                </a:extLst>
              </p:cNvPr>
              <p:cNvSpPr txBox="1"/>
              <p:nvPr/>
            </p:nvSpPr>
            <p:spPr>
              <a:xfrm>
                <a:off x="2936931" y="1513169"/>
                <a:ext cx="421755" cy="99076"/>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400" dirty="0">
                    <a:latin typeface="Taub Sans Text" pitchFamily="2" charset="0"/>
                    <a:ea typeface="Taub Sans Text" pitchFamily="2" charset="0"/>
                  </a:rPr>
                  <a:t>$48,000</a:t>
                </a:r>
              </a:p>
            </p:txBody>
          </p:sp>
          <p:sp>
            <p:nvSpPr>
              <p:cNvPr id="22" name="TextBox 21">
                <a:extLst>
                  <a:ext uri="{FF2B5EF4-FFF2-40B4-BE49-F238E27FC236}">
                    <a16:creationId xmlns:a16="http://schemas.microsoft.com/office/drawing/2014/main" id="{BD606B89-764E-1EB3-A4F6-D0CADADAB0A0}"/>
                  </a:ext>
                </a:extLst>
              </p:cNvPr>
              <p:cNvSpPr txBox="1"/>
              <p:nvPr/>
            </p:nvSpPr>
            <p:spPr>
              <a:xfrm>
                <a:off x="3922239" y="1843926"/>
                <a:ext cx="376764" cy="99076"/>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400" b="1" dirty="0">
                    <a:solidFill>
                      <a:schemeClr val="bg1"/>
                    </a:solidFill>
                    <a:latin typeface="Taub Sans Text" pitchFamily="2" charset="0"/>
                    <a:ea typeface="Taub Sans Text" pitchFamily="2" charset="0"/>
                  </a:rPr>
                  <a:t>$191,696</a:t>
                </a:r>
              </a:p>
            </p:txBody>
          </p:sp>
        </p:grpSp>
        <p:sp>
          <p:nvSpPr>
            <p:cNvPr id="18" name="TextBox 17">
              <a:extLst>
                <a:ext uri="{FF2B5EF4-FFF2-40B4-BE49-F238E27FC236}">
                  <a16:creationId xmlns:a16="http://schemas.microsoft.com/office/drawing/2014/main" id="{A21E5232-5422-A1F4-7DAE-E0A46736DB9E}"/>
                </a:ext>
              </a:extLst>
            </p:cNvPr>
            <p:cNvSpPr txBox="1"/>
            <p:nvPr/>
          </p:nvSpPr>
          <p:spPr>
            <a:xfrm>
              <a:off x="2240293" y="1499491"/>
              <a:ext cx="689814" cy="77845"/>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solidFill>
                    <a:schemeClr val="bg1"/>
                  </a:solidFill>
                  <a:latin typeface="Taub Sans Text" pitchFamily="2" charset="0"/>
                  <a:ea typeface="Taub Sans Text" pitchFamily="2" charset="0"/>
                </a:rPr>
                <a:t>TOTAL CONTRIBUTIONS</a:t>
              </a:r>
            </a:p>
          </p:txBody>
        </p:sp>
        <p:sp>
          <p:nvSpPr>
            <p:cNvPr id="19" name="TextBox 18">
              <a:extLst>
                <a:ext uri="{FF2B5EF4-FFF2-40B4-BE49-F238E27FC236}">
                  <a16:creationId xmlns:a16="http://schemas.microsoft.com/office/drawing/2014/main" id="{7EFD7D25-DE30-79B0-AD2E-90E9BB0FA0C9}"/>
                </a:ext>
              </a:extLst>
            </p:cNvPr>
            <p:cNvSpPr txBox="1"/>
            <p:nvPr/>
          </p:nvSpPr>
          <p:spPr>
            <a:xfrm>
              <a:off x="2253437" y="1786706"/>
              <a:ext cx="549622" cy="77845"/>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solidFill>
                    <a:srgbClr val="54565A"/>
                  </a:solidFill>
                  <a:latin typeface="Taub Sans Text" pitchFamily="2" charset="0"/>
                  <a:ea typeface="Taub Sans Text" pitchFamily="2" charset="0"/>
                </a:rPr>
                <a:t>TOTAL SAVINGS</a:t>
              </a:r>
            </a:p>
          </p:txBody>
        </p:sp>
      </p:grpSp>
      <p:grpSp>
        <p:nvGrpSpPr>
          <p:cNvPr id="25" name="Group 24">
            <a:extLst>
              <a:ext uri="{FF2B5EF4-FFF2-40B4-BE49-F238E27FC236}">
                <a16:creationId xmlns:a16="http://schemas.microsoft.com/office/drawing/2014/main" id="{3EC33326-4AD9-DFE1-6A76-F95CEEBB5FF9}"/>
              </a:ext>
            </a:extLst>
          </p:cNvPr>
          <p:cNvGrpSpPr/>
          <p:nvPr/>
        </p:nvGrpSpPr>
        <p:grpSpPr>
          <a:xfrm>
            <a:off x="3958355" y="3526327"/>
            <a:ext cx="5796925" cy="1323833"/>
            <a:chOff x="2204114" y="2562866"/>
            <a:chExt cx="2193877" cy="600502"/>
          </a:xfrm>
        </p:grpSpPr>
        <p:grpSp>
          <p:nvGrpSpPr>
            <p:cNvPr id="26" name="Group 25">
              <a:extLst>
                <a:ext uri="{FF2B5EF4-FFF2-40B4-BE49-F238E27FC236}">
                  <a16:creationId xmlns:a16="http://schemas.microsoft.com/office/drawing/2014/main" id="{CD726346-B544-6AE5-D4AF-3313B711745F}"/>
                </a:ext>
              </a:extLst>
            </p:cNvPr>
            <p:cNvGrpSpPr/>
            <p:nvPr/>
          </p:nvGrpSpPr>
          <p:grpSpPr>
            <a:xfrm>
              <a:off x="2204114" y="2562866"/>
              <a:ext cx="2193877" cy="600502"/>
              <a:chOff x="2204114" y="2562866"/>
              <a:chExt cx="2193877" cy="600502"/>
            </a:xfrm>
          </p:grpSpPr>
          <p:grpSp>
            <p:nvGrpSpPr>
              <p:cNvPr id="29" name="Group 28">
                <a:extLst>
                  <a:ext uri="{FF2B5EF4-FFF2-40B4-BE49-F238E27FC236}">
                    <a16:creationId xmlns:a16="http://schemas.microsoft.com/office/drawing/2014/main" id="{B67C91D7-6B81-8A3D-9AA2-4105B3DC3E6C}"/>
                  </a:ext>
                </a:extLst>
              </p:cNvPr>
              <p:cNvGrpSpPr/>
              <p:nvPr/>
            </p:nvGrpSpPr>
            <p:grpSpPr>
              <a:xfrm>
                <a:off x="2204114" y="2562866"/>
                <a:ext cx="1576316" cy="600502"/>
                <a:chOff x="2225064" y="2217760"/>
                <a:chExt cx="1576316" cy="600502"/>
              </a:xfrm>
            </p:grpSpPr>
            <p:sp>
              <p:nvSpPr>
                <p:cNvPr id="32" name="Rectangle 31">
                  <a:extLst>
                    <a:ext uri="{FF2B5EF4-FFF2-40B4-BE49-F238E27FC236}">
                      <a16:creationId xmlns:a16="http://schemas.microsoft.com/office/drawing/2014/main" id="{71AA883E-B7DE-E6A2-D5F7-33E20E8C6AC1}"/>
                    </a:ext>
                  </a:extLst>
                </p:cNvPr>
                <p:cNvSpPr/>
                <p:nvPr/>
              </p:nvSpPr>
              <p:spPr>
                <a:xfrm>
                  <a:off x="2225064" y="2518011"/>
                  <a:ext cx="914400" cy="300251"/>
                </a:xfrm>
                <a:prstGeom prst="rect">
                  <a:avLst/>
                </a:prstGeom>
                <a:solidFill>
                  <a:srgbClr val="33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bg1"/>
                    </a:solidFill>
                  </a:endParaRPr>
                </a:p>
              </p:txBody>
            </p:sp>
            <p:sp>
              <p:nvSpPr>
                <p:cNvPr id="33" name="Rectangle 32">
                  <a:extLst>
                    <a:ext uri="{FF2B5EF4-FFF2-40B4-BE49-F238E27FC236}">
                      <a16:creationId xmlns:a16="http://schemas.microsoft.com/office/drawing/2014/main" id="{C16870D1-D6A8-A543-0EA5-45DCA5F8964E}"/>
                    </a:ext>
                  </a:extLst>
                </p:cNvPr>
                <p:cNvSpPr/>
                <p:nvPr/>
              </p:nvSpPr>
              <p:spPr>
                <a:xfrm>
                  <a:off x="2225064" y="2217760"/>
                  <a:ext cx="1576316" cy="300251"/>
                </a:xfrm>
                <a:prstGeom prst="rect">
                  <a:avLst/>
                </a:prstGeom>
                <a:solidFill>
                  <a:srgbClr val="BAC9F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grpSp>
          <p:sp>
            <p:nvSpPr>
              <p:cNvPr id="30" name="TextBox 29">
                <a:extLst>
                  <a:ext uri="{FF2B5EF4-FFF2-40B4-BE49-F238E27FC236}">
                    <a16:creationId xmlns:a16="http://schemas.microsoft.com/office/drawing/2014/main" id="{070E5E49-EF1E-C2EE-9BA0-C29F78EA0869}"/>
                  </a:ext>
                </a:extLst>
              </p:cNvPr>
              <p:cNvSpPr txBox="1"/>
              <p:nvPr/>
            </p:nvSpPr>
            <p:spPr>
              <a:xfrm>
                <a:off x="3162869" y="2628352"/>
                <a:ext cx="1235122" cy="9772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b="1" dirty="0">
                    <a:solidFill>
                      <a:schemeClr val="bg1"/>
                    </a:solidFill>
                  </a:rPr>
                  <a:t>$</a:t>
                </a:r>
                <a:r>
                  <a:rPr lang="en-US" sz="1400" b="1" dirty="0">
                    <a:solidFill>
                      <a:schemeClr val="bg1"/>
                    </a:solidFill>
                    <a:latin typeface="Taub Sans Text" pitchFamily="2" charset="0"/>
                    <a:ea typeface="Taub Sans Text" pitchFamily="2" charset="0"/>
                  </a:rPr>
                  <a:t>136,694</a:t>
                </a:r>
                <a:endParaRPr lang="en-US" sz="1100" b="1" dirty="0">
                  <a:solidFill>
                    <a:schemeClr val="bg1"/>
                  </a:solidFill>
                  <a:latin typeface="Taub Sans Text" pitchFamily="2" charset="0"/>
                  <a:ea typeface="Taub Sans Text" pitchFamily="2" charset="0"/>
                </a:endParaRPr>
              </a:p>
            </p:txBody>
          </p:sp>
          <p:sp>
            <p:nvSpPr>
              <p:cNvPr id="31" name="TextBox 30">
                <a:extLst>
                  <a:ext uri="{FF2B5EF4-FFF2-40B4-BE49-F238E27FC236}">
                    <a16:creationId xmlns:a16="http://schemas.microsoft.com/office/drawing/2014/main" id="{E962F459-10E5-CBD8-7695-4A60E0191931}"/>
                  </a:ext>
                </a:extLst>
              </p:cNvPr>
              <p:cNvSpPr txBox="1"/>
              <p:nvPr/>
            </p:nvSpPr>
            <p:spPr>
              <a:xfrm>
                <a:off x="3162869" y="2940145"/>
                <a:ext cx="1235122" cy="9772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latin typeface="Taub Sans Text" pitchFamily="2" charset="0"/>
                    <a:ea typeface="Taub Sans Text" pitchFamily="2" charset="0"/>
                  </a:rPr>
                  <a:t>$</a:t>
                </a:r>
                <a:r>
                  <a:rPr lang="en-US" sz="1400" dirty="0">
                    <a:latin typeface="Taub Sans Text" pitchFamily="2" charset="0"/>
                    <a:ea typeface="Taub Sans Text" pitchFamily="2" charset="0"/>
                  </a:rPr>
                  <a:t>72,000</a:t>
                </a:r>
              </a:p>
            </p:txBody>
          </p:sp>
        </p:grpSp>
        <p:sp>
          <p:nvSpPr>
            <p:cNvPr id="27" name="TextBox 26">
              <a:extLst>
                <a:ext uri="{FF2B5EF4-FFF2-40B4-BE49-F238E27FC236}">
                  <a16:creationId xmlns:a16="http://schemas.microsoft.com/office/drawing/2014/main" id="{E9676371-5255-8128-942F-9DEEE7BBD483}"/>
                </a:ext>
              </a:extLst>
            </p:cNvPr>
            <p:cNvSpPr txBox="1"/>
            <p:nvPr/>
          </p:nvSpPr>
          <p:spPr>
            <a:xfrm>
              <a:off x="2240949" y="2905671"/>
              <a:ext cx="689814" cy="76785"/>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solidFill>
                    <a:schemeClr val="bg1"/>
                  </a:solidFill>
                  <a:latin typeface="Taub Sans Text" pitchFamily="2" charset="0"/>
                  <a:ea typeface="Taub Sans Text" pitchFamily="2" charset="0"/>
                </a:rPr>
                <a:t>TOTAL CONTRIBUTIONS</a:t>
              </a:r>
            </a:p>
          </p:txBody>
        </p:sp>
        <p:sp>
          <p:nvSpPr>
            <p:cNvPr id="28" name="TextBox 27">
              <a:extLst>
                <a:ext uri="{FF2B5EF4-FFF2-40B4-BE49-F238E27FC236}">
                  <a16:creationId xmlns:a16="http://schemas.microsoft.com/office/drawing/2014/main" id="{8377579C-B9E1-5797-E73C-1BD8770A898D}"/>
                </a:ext>
              </a:extLst>
            </p:cNvPr>
            <p:cNvSpPr txBox="1"/>
            <p:nvPr/>
          </p:nvSpPr>
          <p:spPr>
            <a:xfrm>
              <a:off x="2238737" y="2600748"/>
              <a:ext cx="549622" cy="76785"/>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solidFill>
                    <a:srgbClr val="54565A"/>
                  </a:solidFill>
                  <a:latin typeface="Taub Sans Text" pitchFamily="2" charset="0"/>
                  <a:ea typeface="Taub Sans Text" pitchFamily="2" charset="0"/>
                </a:rPr>
                <a:t>TOTAL SAVINGS</a:t>
              </a:r>
            </a:p>
          </p:txBody>
        </p:sp>
      </p:grpSp>
      <p:sp>
        <p:nvSpPr>
          <p:cNvPr id="34" name="TextBox 33">
            <a:extLst>
              <a:ext uri="{FF2B5EF4-FFF2-40B4-BE49-F238E27FC236}">
                <a16:creationId xmlns:a16="http://schemas.microsoft.com/office/drawing/2014/main" id="{12F3A928-16CD-87FC-BB0A-C710FB040823}"/>
              </a:ext>
            </a:extLst>
          </p:cNvPr>
          <p:cNvSpPr txBox="1"/>
          <p:nvPr/>
        </p:nvSpPr>
        <p:spPr>
          <a:xfrm>
            <a:off x="9583682" y="2494799"/>
            <a:ext cx="1301254" cy="369332"/>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800" b="1" dirty="0">
                <a:solidFill>
                  <a:srgbClr val="334DC7"/>
                </a:solidFill>
              </a:rPr>
              <a:t>+ $</a:t>
            </a:r>
            <a:r>
              <a:rPr lang="en-US" sz="2400" b="1" dirty="0">
                <a:solidFill>
                  <a:srgbClr val="334DC7"/>
                </a:solidFill>
              </a:rPr>
              <a:t>55,002</a:t>
            </a:r>
            <a:endParaRPr lang="en-US" sz="1800" b="1" dirty="0">
              <a:solidFill>
                <a:srgbClr val="334DC7"/>
              </a:solidFill>
            </a:endParaRPr>
          </a:p>
        </p:txBody>
      </p:sp>
      <p:sp>
        <p:nvSpPr>
          <p:cNvPr id="35" name="TextBox 34">
            <a:extLst>
              <a:ext uri="{FF2B5EF4-FFF2-40B4-BE49-F238E27FC236}">
                <a16:creationId xmlns:a16="http://schemas.microsoft.com/office/drawing/2014/main" id="{644BD5A2-FD8C-77B7-88C9-90DC7938659F}"/>
              </a:ext>
            </a:extLst>
          </p:cNvPr>
          <p:cNvSpPr txBox="1"/>
          <p:nvPr/>
        </p:nvSpPr>
        <p:spPr>
          <a:xfrm>
            <a:off x="9643018" y="3076052"/>
            <a:ext cx="2027609" cy="1969770"/>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n-US" sz="1600" dirty="0">
                <a:latin typeface="Taub Sans Text" pitchFamily="2" charset="0"/>
                <a:ea typeface="Taub Sans Text" pitchFamily="2" charset="0"/>
              </a:rPr>
              <a:t>She ends up with more by contributing earlier, even though contributions were less. More time to grow and a good reason to think about starting sooner.</a:t>
            </a:r>
          </a:p>
        </p:txBody>
      </p:sp>
    </p:spTree>
    <p:extLst>
      <p:ext uri="{BB962C8B-B14F-4D97-AF65-F5344CB8AC3E}">
        <p14:creationId xmlns:p14="http://schemas.microsoft.com/office/powerpoint/2010/main" val="4240535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8" y="266812"/>
            <a:ext cx="11453112" cy="575925"/>
          </a:xfrm>
        </p:spPr>
        <p:txBody>
          <a:bodyPr/>
          <a:lstStyle/>
          <a:p>
            <a:r>
              <a:rPr lang="en-US" dirty="0"/>
              <a:t>GIVE YOUR SAVINGS A BOOST</a:t>
            </a:r>
          </a:p>
        </p:txBody>
      </p:sp>
      <p:sp>
        <p:nvSpPr>
          <p:cNvPr id="2" name="Rectangle 2">
            <a:extLst>
              <a:ext uri="{FF2B5EF4-FFF2-40B4-BE49-F238E27FC236}">
                <a16:creationId xmlns:a16="http://schemas.microsoft.com/office/drawing/2014/main" id="{B7604163-8DB1-70D0-2166-ACDC94CC5267}"/>
              </a:ext>
            </a:extLst>
          </p:cNvPr>
          <p:cNvSpPr>
            <a:spLocks noChangeArrowheads="1"/>
          </p:cNvSpPr>
          <p:nvPr/>
        </p:nvSpPr>
        <p:spPr bwMode="auto">
          <a:xfrm>
            <a:off x="877659" y="5546056"/>
            <a:ext cx="1043589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050" dirty="0">
                <a:latin typeface="+mn-lt"/>
              </a:rPr>
              <a:t>Assumes 6% hypothetical rate of return and weekly contributions. This illustration is hypothetical, is not guaranteed, and is not intended to reflect the performance of any specific investment. There is no assurance that increasing contributions will generate investment success. In addition, these figures do not reflect taxes or any fees or charges that may be assessed by the investments. The tax-deferred investment will be subject to taxes on withdrawal. Systematic retirement plan contributions does not ensure a profit nor guarantee against loss.</a:t>
            </a:r>
          </a:p>
        </p:txBody>
      </p:sp>
      <p:graphicFrame>
        <p:nvGraphicFramePr>
          <p:cNvPr id="3" name="Chart 2">
            <a:extLst>
              <a:ext uri="{FF2B5EF4-FFF2-40B4-BE49-F238E27FC236}">
                <a16:creationId xmlns:a16="http://schemas.microsoft.com/office/drawing/2014/main" id="{0C23C9C2-08C5-C57F-C2AA-57C348B7BDD3}"/>
              </a:ext>
            </a:extLst>
          </p:cNvPr>
          <p:cNvGraphicFramePr/>
          <p:nvPr>
            <p:extLst>
              <p:ext uri="{D42A27DB-BD31-4B8C-83A1-F6EECF244321}">
                <p14:modId xmlns:p14="http://schemas.microsoft.com/office/powerpoint/2010/main" val="1762039168"/>
              </p:ext>
            </p:extLst>
          </p:nvPr>
        </p:nvGraphicFramePr>
        <p:xfrm>
          <a:off x="2213812" y="1155032"/>
          <a:ext cx="7283116" cy="4193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1625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8DACD1-CE18-CCB8-608F-6B5F0C39522A}"/>
              </a:ext>
            </a:extLst>
          </p:cNvPr>
          <p:cNvSpPr/>
          <p:nvPr/>
        </p:nvSpPr>
        <p:spPr>
          <a:xfrm>
            <a:off x="0" y="1094705"/>
            <a:ext cx="6096000" cy="5763296"/>
          </a:xfrm>
          <a:prstGeom prst="rect">
            <a:avLst/>
          </a:prstGeom>
          <a:solidFill>
            <a:srgbClr val="E3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Money OUT</a:t>
            </a:r>
          </a:p>
        </p:txBody>
      </p:sp>
      <p:sp>
        <p:nvSpPr>
          <p:cNvPr id="7" name="H2">
            <a:extLst>
              <a:ext uri="{FF2B5EF4-FFF2-40B4-BE49-F238E27FC236}">
                <a16:creationId xmlns:a16="http://schemas.microsoft.com/office/drawing/2014/main" id="{4E14CBC1-ADF9-FD29-8678-9895A5CAE9B1}"/>
              </a:ext>
            </a:extLst>
          </p:cNvPr>
          <p:cNvSpPr>
            <a:spLocks noGrp="1"/>
          </p:cNvSpPr>
          <p:nvPr>
            <p:ph type="body" sz="quarter" idx="14"/>
          </p:nvPr>
        </p:nvSpPr>
        <p:spPr>
          <a:xfrm>
            <a:off x="369049" y="1458687"/>
            <a:ext cx="4138557" cy="648096"/>
          </a:xfrm>
        </p:spPr>
        <p:txBody>
          <a:bodyPr/>
          <a:lstStyle/>
          <a:p>
            <a:r>
              <a:rPr lang="en-US" dirty="0"/>
              <a:t>LOANS</a:t>
            </a:r>
          </a:p>
        </p:txBody>
      </p:sp>
      <p:sp>
        <p:nvSpPr>
          <p:cNvPr id="4" name="Content Placeholder 10">
            <a:extLst>
              <a:ext uri="{FF2B5EF4-FFF2-40B4-BE49-F238E27FC236}">
                <a16:creationId xmlns:a16="http://schemas.microsoft.com/office/drawing/2014/main" id="{DF1F45CB-FD2D-BF31-2B8F-39F692A2B138}"/>
              </a:ext>
            </a:extLst>
          </p:cNvPr>
          <p:cNvSpPr txBox="1">
            <a:spLocks/>
          </p:cNvSpPr>
          <p:nvPr/>
        </p:nvSpPr>
        <p:spPr>
          <a:xfrm>
            <a:off x="369047" y="1888257"/>
            <a:ext cx="4305983" cy="1203835"/>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33363" lvl="1" indent="-233363">
              <a:spcBef>
                <a:spcPts val="600"/>
              </a:spcBef>
              <a:buClr>
                <a:srgbClr val="D0271D"/>
              </a:buClr>
              <a:buFont typeface="Wingdings" panose="05000000000000000000" pitchFamily="2" charset="2"/>
              <a:buChar char="§"/>
              <a:defRPr/>
            </a:pPr>
            <a:r>
              <a:rPr lang="en-US" sz="1800" dirty="0">
                <a:ea typeface="ＭＳ Ｐゴシック"/>
                <a:cs typeface="Arial" panose="020B0604020202020204" pitchFamily="34" charset="0"/>
              </a:rPr>
              <a:t>Up to two loans at one time</a:t>
            </a:r>
          </a:p>
          <a:p>
            <a:pPr marL="233363" lvl="1" indent="-233363">
              <a:spcBef>
                <a:spcPts val="600"/>
              </a:spcBef>
              <a:buClr>
                <a:srgbClr val="D0271D"/>
              </a:buClr>
              <a:buFont typeface="Wingdings" panose="05000000000000000000" pitchFamily="2" charset="2"/>
              <a:buChar char="§"/>
              <a:defRPr/>
            </a:pPr>
            <a:r>
              <a:rPr lang="en-US" sz="1800" dirty="0">
                <a:ea typeface="ＭＳ Ｐゴシック"/>
                <a:cs typeface="Arial" panose="020B0604020202020204" pitchFamily="34" charset="0"/>
              </a:rPr>
              <a:t>Minimum amount: $1,000</a:t>
            </a:r>
          </a:p>
          <a:p>
            <a:pPr marL="233363" lvl="1" indent="-233363">
              <a:spcBef>
                <a:spcPts val="600"/>
              </a:spcBef>
              <a:buClr>
                <a:srgbClr val="D0271D"/>
              </a:buClr>
              <a:buFont typeface="Wingdings" panose="05000000000000000000" pitchFamily="2" charset="2"/>
              <a:buChar char="§"/>
              <a:defRPr/>
            </a:pPr>
            <a:r>
              <a:rPr lang="en-US" sz="1800" dirty="0">
                <a:ea typeface="ＭＳ Ｐゴシック"/>
                <a:cs typeface="Arial" panose="020B0604020202020204" pitchFamily="34" charset="0"/>
              </a:rPr>
              <a:t>Maximum amount:  50% of vested balance, no more than $50,000 in a 12-month period</a:t>
            </a:r>
          </a:p>
          <a:p>
            <a:pPr marL="233363" lvl="1" indent="-233363">
              <a:spcBef>
                <a:spcPts val="600"/>
              </a:spcBef>
              <a:buClr>
                <a:srgbClr val="D0271D"/>
              </a:buClr>
              <a:buFont typeface="Wingdings" panose="05000000000000000000" pitchFamily="2" charset="2"/>
              <a:buChar char="§"/>
              <a:defRPr/>
            </a:pPr>
            <a:r>
              <a:rPr lang="en-US" sz="1800" dirty="0">
                <a:ea typeface="ＭＳ Ｐゴシック"/>
                <a:cs typeface="Arial" panose="020B0604020202020204" pitchFamily="34" charset="0"/>
              </a:rPr>
              <a:t>General and residential Loan schedules </a:t>
            </a:r>
          </a:p>
          <a:p>
            <a:pPr marL="233363" lvl="1" indent="-233363">
              <a:spcBef>
                <a:spcPts val="600"/>
              </a:spcBef>
              <a:buClr>
                <a:srgbClr val="D0271D"/>
              </a:buClr>
              <a:buFont typeface="Wingdings" panose="05000000000000000000" pitchFamily="2" charset="2"/>
              <a:buChar char="§"/>
              <a:defRPr/>
            </a:pPr>
            <a:r>
              <a:rPr lang="en-US" sz="1800" dirty="0">
                <a:ea typeface="ＭＳ Ｐゴシック"/>
                <a:cs typeface="Arial" panose="020B0604020202020204" pitchFamily="34" charset="0"/>
              </a:rPr>
              <a:t>Interest rate</a:t>
            </a:r>
          </a:p>
          <a:p>
            <a:pPr marL="233363" lvl="1" indent="-233363">
              <a:spcBef>
                <a:spcPts val="600"/>
              </a:spcBef>
              <a:buClr>
                <a:srgbClr val="D0271D"/>
              </a:buClr>
              <a:buFont typeface="Wingdings" panose="05000000000000000000" pitchFamily="2" charset="2"/>
              <a:buChar char="§"/>
              <a:defRPr/>
            </a:pPr>
            <a:r>
              <a:rPr lang="en-US" sz="1800" dirty="0">
                <a:ea typeface="ＭＳ Ｐゴシック"/>
                <a:cs typeface="Arial" panose="020B0604020202020204" pitchFamily="34" charset="0"/>
              </a:rPr>
              <a:t>Processing Fee</a:t>
            </a:r>
            <a:endParaRPr lang="en-US" sz="1800" dirty="0">
              <a:latin typeface="Taub Sans Text" pitchFamily="2" charset="0"/>
              <a:ea typeface="Taub Sans Text" pitchFamily="2" charset="0"/>
            </a:endParaRPr>
          </a:p>
        </p:txBody>
      </p:sp>
      <p:sp>
        <p:nvSpPr>
          <p:cNvPr id="13" name="Text Box 3">
            <a:extLst>
              <a:ext uri="{FF2B5EF4-FFF2-40B4-BE49-F238E27FC236}">
                <a16:creationId xmlns:a16="http://schemas.microsoft.com/office/drawing/2014/main" id="{0DF094C6-6ED8-5F9B-24EA-8C0E310D7CE8}"/>
              </a:ext>
            </a:extLst>
          </p:cNvPr>
          <p:cNvSpPr txBox="1">
            <a:spLocks noChangeArrowheads="1"/>
          </p:cNvSpPr>
          <p:nvPr/>
        </p:nvSpPr>
        <p:spPr bwMode="auto">
          <a:xfrm>
            <a:off x="191666" y="5421637"/>
            <a:ext cx="5551408"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eaLnBrk="0" hangingPunct="0">
              <a:spcBef>
                <a:spcPts val="600"/>
              </a:spcBef>
              <a:buNone/>
              <a:defRPr/>
            </a:pPr>
            <a:r>
              <a:rPr lang="en-US" sz="1050" b="0" dirty="0">
                <a:solidFill>
                  <a:schemeClr val="tx1"/>
                </a:solidFill>
                <a:latin typeface="+mn-lt"/>
                <a:ea typeface="ＭＳ Ｐゴシック"/>
              </a:rPr>
              <a:t>Loans may impact your withdrawal value and limit participation in future growth potential. </a:t>
            </a:r>
            <a:r>
              <a:rPr lang="en-US" altLang="en-US" sz="1050" b="0" dirty="0">
                <a:solidFill>
                  <a:schemeClr val="tx1"/>
                </a:solidFill>
                <a:latin typeface="+mn-lt"/>
              </a:rPr>
              <a:t>Before taking a withdrawal or distribution, you are required to review the IRS Special Tax notice.  This notice can be obtained on the Plan’s website or by mail.  Voya Financial</a:t>
            </a:r>
            <a:r>
              <a:rPr lang="en-US" altLang="en-US" sz="1050" b="0" baseline="30000" dirty="0">
                <a:solidFill>
                  <a:schemeClr val="tx1"/>
                </a:solidFill>
                <a:latin typeface="+mn-lt"/>
              </a:rPr>
              <a:t>®</a:t>
            </a:r>
            <a:r>
              <a:rPr lang="en-US" altLang="en-US" sz="1050" b="0" dirty="0">
                <a:solidFill>
                  <a:schemeClr val="tx1"/>
                </a:solidFill>
                <a:latin typeface="+mn-lt"/>
              </a:rPr>
              <a:t> does not offer legal or tax advice.  Consult with your tax and legal advisors regarding your individual situation. Withdrawals and distributions from the Plan may be subject to 20% federal tax withholding. State tax withholding may also apply. If you are less than age 59½, a 10% premature distribution penalty tax applies unless there is an exception.</a:t>
            </a:r>
          </a:p>
        </p:txBody>
      </p:sp>
      <p:sp>
        <p:nvSpPr>
          <p:cNvPr id="15" name="H2">
            <a:extLst>
              <a:ext uri="{FF2B5EF4-FFF2-40B4-BE49-F238E27FC236}">
                <a16:creationId xmlns:a16="http://schemas.microsoft.com/office/drawing/2014/main" id="{2E5ADD3F-6284-E02F-E849-BC881DF6535C}"/>
              </a:ext>
            </a:extLst>
          </p:cNvPr>
          <p:cNvSpPr txBox="1">
            <a:spLocks/>
          </p:cNvSpPr>
          <p:nvPr/>
        </p:nvSpPr>
        <p:spPr>
          <a:xfrm>
            <a:off x="6344854" y="1470091"/>
            <a:ext cx="4138557"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WITHDRAWALS</a:t>
            </a:r>
          </a:p>
        </p:txBody>
      </p:sp>
      <p:sp>
        <p:nvSpPr>
          <p:cNvPr id="16" name="Content Placeholder 10">
            <a:extLst>
              <a:ext uri="{FF2B5EF4-FFF2-40B4-BE49-F238E27FC236}">
                <a16:creationId xmlns:a16="http://schemas.microsoft.com/office/drawing/2014/main" id="{28B2DD76-6D87-9D6C-D602-859BA25F1DF5}"/>
              </a:ext>
            </a:extLst>
          </p:cNvPr>
          <p:cNvSpPr txBox="1">
            <a:spLocks/>
          </p:cNvSpPr>
          <p:nvPr/>
        </p:nvSpPr>
        <p:spPr>
          <a:xfrm>
            <a:off x="6344854" y="1870206"/>
            <a:ext cx="4911281" cy="1064063"/>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Hardship</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In-service</a:t>
            </a:r>
          </a:p>
        </p:txBody>
      </p:sp>
      <p:sp>
        <p:nvSpPr>
          <p:cNvPr id="18" name="H2">
            <a:extLst>
              <a:ext uri="{FF2B5EF4-FFF2-40B4-BE49-F238E27FC236}">
                <a16:creationId xmlns:a16="http://schemas.microsoft.com/office/drawing/2014/main" id="{B47AA414-0611-15C2-E4BC-DD0EF129FD4F}"/>
              </a:ext>
            </a:extLst>
          </p:cNvPr>
          <p:cNvSpPr txBox="1">
            <a:spLocks/>
          </p:cNvSpPr>
          <p:nvPr/>
        </p:nvSpPr>
        <p:spPr>
          <a:xfrm>
            <a:off x="6344853" y="2857102"/>
            <a:ext cx="4138557"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DISTRIBUTIONS</a:t>
            </a:r>
          </a:p>
        </p:txBody>
      </p:sp>
      <p:sp>
        <p:nvSpPr>
          <p:cNvPr id="2" name="Content Placeholder 10">
            <a:extLst>
              <a:ext uri="{FF2B5EF4-FFF2-40B4-BE49-F238E27FC236}">
                <a16:creationId xmlns:a16="http://schemas.microsoft.com/office/drawing/2014/main" id="{E6D0EB48-373D-73DC-8212-3D64ABA63265}"/>
              </a:ext>
            </a:extLst>
          </p:cNvPr>
          <p:cNvSpPr txBox="1">
            <a:spLocks/>
          </p:cNvSpPr>
          <p:nvPr/>
        </p:nvSpPr>
        <p:spPr>
          <a:xfrm>
            <a:off x="6395590" y="3197076"/>
            <a:ext cx="5136768" cy="1558554"/>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8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8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8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20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pPr marL="231775" lvl="1" indent="-231775">
              <a:spcBef>
                <a:spcPts val="600"/>
              </a:spcBef>
              <a:buClr>
                <a:srgbClr val="D0271D"/>
              </a:buClr>
              <a:defRPr/>
            </a:pPr>
            <a:r>
              <a:rPr lang="en-US" dirty="0">
                <a:ea typeface="ＭＳ Ｐゴシック"/>
                <a:cs typeface="Arial" panose="020B0604020202020204" pitchFamily="34" charset="0"/>
              </a:rPr>
              <a:t>Leave your money in the Plan</a:t>
            </a:r>
          </a:p>
          <a:p>
            <a:pPr marL="231775" lvl="1" indent="-231775">
              <a:spcBef>
                <a:spcPts val="600"/>
              </a:spcBef>
              <a:buClr>
                <a:srgbClr val="D0271D"/>
              </a:buClr>
              <a:defRPr/>
            </a:pPr>
            <a:r>
              <a:rPr lang="en-US" dirty="0">
                <a:ea typeface="ＭＳ Ｐゴシック"/>
                <a:cs typeface="Arial" panose="020B0604020202020204" pitchFamily="34" charset="0"/>
              </a:rPr>
              <a:t>Rollover to another qualified plans (non-taxable until distributed)</a:t>
            </a:r>
          </a:p>
          <a:p>
            <a:pPr marL="231775" lvl="1" indent="-231775">
              <a:spcBef>
                <a:spcPts val="600"/>
              </a:spcBef>
              <a:buClr>
                <a:srgbClr val="D0271D"/>
              </a:buClr>
              <a:defRPr/>
            </a:pPr>
            <a:r>
              <a:rPr lang="en-US" dirty="0">
                <a:ea typeface="ＭＳ Ｐゴシック"/>
                <a:cs typeface="Arial" panose="020B0604020202020204" pitchFamily="34" charset="0"/>
              </a:rPr>
              <a:t>Take a lump-sum payment or receive in installments (taxable distribution)</a:t>
            </a:r>
          </a:p>
          <a:p>
            <a:pPr marL="112713" lvl="1" indent="-112713">
              <a:spcBef>
                <a:spcPts val="600"/>
              </a:spcBef>
              <a:buClr>
                <a:srgbClr val="010035"/>
              </a:buClr>
              <a:defRPr/>
            </a:pPr>
            <a:endParaRPr lang="en-US" dirty="0">
              <a:ea typeface="ＭＳ Ｐゴシック"/>
              <a:cs typeface="Arial" panose="020B0604020202020204" pitchFamily="34" charset="0"/>
            </a:endParaRPr>
          </a:p>
        </p:txBody>
      </p:sp>
    </p:spTree>
    <p:extLst>
      <p:ext uri="{BB962C8B-B14F-4D97-AF65-F5344CB8AC3E}">
        <p14:creationId xmlns:p14="http://schemas.microsoft.com/office/powerpoint/2010/main" val="349900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762332"/>
            <a:ext cx="11072958" cy="92380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spcBef>
                <a:spcPts val="0"/>
              </a:spcBef>
              <a:defRPr/>
            </a:pPr>
            <a:r>
              <a:rPr lang="en-US" sz="5999" cap="none" dirty="0">
                <a:solidFill>
                  <a:schemeClr val="bg1"/>
                </a:solidFill>
                <a:latin typeface="Taub Sans Text" pitchFamily="2" charset="77"/>
                <a:ea typeface="Taub Sans Text" pitchFamily="2" charset="77"/>
                <a:cs typeface="+mn-cs"/>
              </a:rPr>
              <a:t>GOALS</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a:solidFill>
                  <a:srgbClr val="010035"/>
                </a:solidFill>
                <a:latin typeface="Taub Sans Text" pitchFamily="2" charset="77"/>
                <a:ea typeface="Taub Sans Text" pitchFamily="2" charset="77"/>
                <a:cs typeface="Helvetica"/>
              </a:rPr>
              <a:t>01</a:t>
            </a:r>
            <a:endParaRPr lang="en-US" sz="10999" b="1" dirty="0">
              <a:solidFill>
                <a:srgbClr val="010035"/>
              </a:solidFill>
              <a:latin typeface="Taub Sans Text" pitchFamily="2" charset="77"/>
              <a:ea typeface="Taub Sans Text" pitchFamily="2" charset="77"/>
              <a:cs typeface="Helvetica"/>
            </a:endParaRPr>
          </a:p>
        </p:txBody>
      </p:sp>
    </p:spTree>
    <p:extLst>
      <p:ext uri="{BB962C8B-B14F-4D97-AF65-F5344CB8AC3E}">
        <p14:creationId xmlns:p14="http://schemas.microsoft.com/office/powerpoint/2010/main" val="4219771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n-US" dirty="0"/>
              <a:t>HOW DOES A TARGET DATE FUND WORK?</a:t>
            </a:r>
          </a:p>
        </p:txBody>
      </p:sp>
      <p:sp>
        <p:nvSpPr>
          <p:cNvPr id="8" name="Paragraph">
            <a:extLst>
              <a:ext uri="{FF2B5EF4-FFF2-40B4-BE49-F238E27FC236}">
                <a16:creationId xmlns:a16="http://schemas.microsoft.com/office/drawing/2014/main" id="{F73EA233-D06F-E3C1-18EA-D86B5F5E7CA1}"/>
              </a:ext>
            </a:extLst>
          </p:cNvPr>
          <p:cNvSpPr>
            <a:spLocks noGrp="1"/>
          </p:cNvSpPr>
          <p:nvPr>
            <p:ph type="body" sz="quarter" idx="13"/>
          </p:nvPr>
        </p:nvSpPr>
        <p:spPr>
          <a:xfrm>
            <a:off x="369048" y="3429000"/>
            <a:ext cx="4283824" cy="2022708"/>
          </a:xfrm>
        </p:spPr>
        <p:txBody>
          <a:bodyPr/>
          <a:lstStyle/>
          <a:p>
            <a:r>
              <a:rPr lang="en-US" sz="1800" b="0" i="0" u="none" strike="noStrike" baseline="0" dirty="0">
                <a:latin typeface="Taub Sans Text" pitchFamily="2" charset="0"/>
                <a:ea typeface="Taub Sans Text" pitchFamily="2" charset="0"/>
              </a:rPr>
              <a:t>A target date fund (TDF) offers diversified investments combined in a single fund option. TDFs are designed for a participant to pick one fund that closely aligns with an individual’s retirement date. </a:t>
            </a:r>
            <a:endParaRPr lang="en-US" sz="1800" dirty="0">
              <a:latin typeface="Taub Sans Text" pitchFamily="2" charset="0"/>
              <a:ea typeface="Taub Sans Text" pitchFamily="2" charset="0"/>
            </a:endParaRPr>
          </a:p>
        </p:txBody>
      </p:sp>
      <p:pic>
        <p:nvPicPr>
          <p:cNvPr id="15" name="Picture Placeholder 14" descr="A target with a dart in the center&#10;&#10;AI-generated content may be incorrect.">
            <a:extLst>
              <a:ext uri="{FF2B5EF4-FFF2-40B4-BE49-F238E27FC236}">
                <a16:creationId xmlns:a16="http://schemas.microsoft.com/office/drawing/2014/main" id="{B0311B36-FC66-3F19-CAFE-396895B5B29F}"/>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582" b="2582"/>
          <a:stretch>
            <a:fillRect/>
          </a:stretch>
        </p:blipFill>
        <p:spPr/>
      </p:pic>
    </p:spTree>
    <p:extLst>
      <p:ext uri="{BB962C8B-B14F-4D97-AF65-F5344CB8AC3E}">
        <p14:creationId xmlns:p14="http://schemas.microsoft.com/office/powerpoint/2010/main" val="3297991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C7A7-FDBA-DC82-5F1C-01D92448FD64}"/>
              </a:ext>
            </a:extLst>
          </p:cNvPr>
          <p:cNvSpPr>
            <a:spLocks noGrp="1"/>
          </p:cNvSpPr>
          <p:nvPr>
            <p:ph type="title"/>
          </p:nvPr>
        </p:nvSpPr>
        <p:spPr>
          <a:xfrm>
            <a:off x="369049" y="266399"/>
            <a:ext cx="4125439" cy="1107996"/>
          </a:xfrm>
        </p:spPr>
        <p:txBody>
          <a:bodyPr/>
          <a:lstStyle/>
          <a:p>
            <a:r>
              <a:rPr lang="en-US" dirty="0"/>
              <a:t>Market volatility</a:t>
            </a:r>
          </a:p>
        </p:txBody>
      </p:sp>
      <p:pic>
        <p:nvPicPr>
          <p:cNvPr id="7" name="Picture Placeholder 6" descr="A group of people looking at papers&#10;&#10;AI-generated content may be incorrect.">
            <a:extLst>
              <a:ext uri="{FF2B5EF4-FFF2-40B4-BE49-F238E27FC236}">
                <a16:creationId xmlns:a16="http://schemas.microsoft.com/office/drawing/2014/main" id="{004548E6-7524-D320-E11D-543C140630A6}"/>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24090" r="24090"/>
          <a:stretch>
            <a:fillRect/>
          </a:stretch>
        </p:blipFill>
        <p:spPr/>
      </p:pic>
      <p:sp>
        <p:nvSpPr>
          <p:cNvPr id="8" name="TextBox 7">
            <a:extLst>
              <a:ext uri="{FF2B5EF4-FFF2-40B4-BE49-F238E27FC236}">
                <a16:creationId xmlns:a16="http://schemas.microsoft.com/office/drawing/2014/main" id="{178FDC65-003D-EC22-4828-7D9BE211FACB}"/>
              </a:ext>
            </a:extLst>
          </p:cNvPr>
          <p:cNvSpPr txBox="1"/>
          <p:nvPr/>
        </p:nvSpPr>
        <p:spPr>
          <a:xfrm>
            <a:off x="932295" y="2164215"/>
            <a:ext cx="4376684" cy="1754326"/>
          </a:xfrm>
          <a:prstGeom prst="rect">
            <a:avLst/>
          </a:prstGeom>
          <a:noFill/>
        </p:spPr>
        <p:txBody>
          <a:bodyPr wrap="square">
            <a:spAutoFit/>
          </a:bodyPr>
          <a:lstStyle/>
          <a:p>
            <a:pPr marL="285750" indent="-285750" algn="l">
              <a:buClr>
                <a:srgbClr val="D0271D"/>
              </a:buClr>
              <a:buFont typeface="Wingdings" panose="05000000000000000000" pitchFamily="2" charset="2"/>
              <a:buChar char="§"/>
            </a:pPr>
            <a:r>
              <a:rPr lang="en-US" b="0" i="0" dirty="0">
                <a:solidFill>
                  <a:srgbClr val="202124"/>
                </a:solidFill>
                <a:effectLst/>
                <a:latin typeface="Taub Sans Text" pitchFamily="2" charset="0"/>
                <a:ea typeface="Taub Sans Text" pitchFamily="2" charset="0"/>
              </a:rPr>
              <a:t>Review your risk tolerance</a:t>
            </a:r>
          </a:p>
          <a:p>
            <a:pPr marL="285750" indent="-285750" algn="l">
              <a:buClr>
                <a:srgbClr val="D0271D"/>
              </a:buClr>
              <a:buFont typeface="Wingdings" panose="05000000000000000000" pitchFamily="2" charset="2"/>
              <a:buChar char="§"/>
            </a:pPr>
            <a:r>
              <a:rPr lang="en-US" dirty="0">
                <a:solidFill>
                  <a:srgbClr val="202124"/>
                </a:solidFill>
                <a:latin typeface="Taub Sans Text" pitchFamily="2" charset="0"/>
                <a:ea typeface="Taub Sans Text" pitchFamily="2" charset="0"/>
              </a:rPr>
              <a:t>Consider your time horizon</a:t>
            </a:r>
          </a:p>
          <a:p>
            <a:pPr marL="285750" indent="-285750" algn="l">
              <a:buClr>
                <a:srgbClr val="D0271D"/>
              </a:buClr>
              <a:buFont typeface="Wingdings" panose="05000000000000000000" pitchFamily="2" charset="2"/>
              <a:buChar char="§"/>
            </a:pPr>
            <a:r>
              <a:rPr lang="en-US" b="0" i="0" dirty="0">
                <a:solidFill>
                  <a:srgbClr val="202124"/>
                </a:solidFill>
                <a:effectLst/>
                <a:latin typeface="Taub Sans Text" pitchFamily="2" charset="0"/>
                <a:ea typeface="Taub Sans Text" pitchFamily="2" charset="0"/>
              </a:rPr>
              <a:t>Have a diversified portfolio</a:t>
            </a:r>
            <a:endParaRPr lang="en-US" dirty="0">
              <a:solidFill>
                <a:srgbClr val="202124"/>
              </a:solidFill>
              <a:latin typeface="Taub Sans Text" pitchFamily="2" charset="0"/>
              <a:ea typeface="Taub Sans Text" pitchFamily="2" charset="0"/>
            </a:endParaRPr>
          </a:p>
          <a:p>
            <a:pPr marL="285750" indent="-285750" algn="l">
              <a:buClr>
                <a:srgbClr val="D0271D"/>
              </a:buClr>
              <a:buFont typeface="Wingdings" panose="05000000000000000000" pitchFamily="2" charset="2"/>
              <a:buChar char="§"/>
            </a:pPr>
            <a:r>
              <a:rPr lang="en-US" b="0" i="0" dirty="0">
                <a:solidFill>
                  <a:srgbClr val="202124"/>
                </a:solidFill>
                <a:effectLst/>
                <a:latin typeface="Taub Sans Text" pitchFamily="2" charset="0"/>
                <a:ea typeface="Taub Sans Text" pitchFamily="2" charset="0"/>
              </a:rPr>
              <a:t>Rebalance your portfolio as needed</a:t>
            </a:r>
          </a:p>
          <a:p>
            <a:pPr algn="l"/>
            <a:endParaRPr lang="en-US" dirty="0">
              <a:solidFill>
                <a:srgbClr val="202124"/>
              </a:solidFill>
              <a:latin typeface="Taub Sans Text" pitchFamily="2" charset="0"/>
              <a:ea typeface="Taub Sans Text" pitchFamily="2" charset="0"/>
            </a:endParaRPr>
          </a:p>
          <a:p>
            <a:pPr algn="l"/>
            <a:r>
              <a:rPr lang="en-US" b="1" i="0" dirty="0">
                <a:solidFill>
                  <a:srgbClr val="D0271D"/>
                </a:solidFill>
                <a:effectLst/>
                <a:latin typeface="Taub Sans Text" pitchFamily="2" charset="0"/>
                <a:ea typeface="Taub Sans Text" pitchFamily="2" charset="0"/>
              </a:rPr>
              <a:t>Stay the course!</a:t>
            </a:r>
          </a:p>
        </p:txBody>
      </p:sp>
      <p:pic>
        <p:nvPicPr>
          <p:cNvPr id="9" name="Picture 8" descr="Qr code&#10;&#10;Description automatically generated">
            <a:extLst>
              <a:ext uri="{FF2B5EF4-FFF2-40B4-BE49-F238E27FC236}">
                <a16:creationId xmlns:a16="http://schemas.microsoft.com/office/drawing/2014/main" id="{F3AAEE50-7C42-70B8-5DF8-1DB2445FC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852" y="4540229"/>
            <a:ext cx="1090476" cy="1090476"/>
          </a:xfrm>
          <a:prstGeom prst="rect">
            <a:avLst/>
          </a:prstGeom>
        </p:spPr>
      </p:pic>
      <p:sp>
        <p:nvSpPr>
          <p:cNvPr id="10" name="TextBox 9">
            <a:extLst>
              <a:ext uri="{FF2B5EF4-FFF2-40B4-BE49-F238E27FC236}">
                <a16:creationId xmlns:a16="http://schemas.microsoft.com/office/drawing/2014/main" id="{716C0ABA-A8A9-6A53-660C-7A6E4D208B94}"/>
              </a:ext>
            </a:extLst>
          </p:cNvPr>
          <p:cNvSpPr txBox="1"/>
          <p:nvPr/>
        </p:nvSpPr>
        <p:spPr>
          <a:xfrm>
            <a:off x="2852328" y="4926582"/>
            <a:ext cx="1823006" cy="553998"/>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800" b="1" cap="all" dirty="0">
                <a:solidFill>
                  <a:srgbClr val="D0271D"/>
                </a:solidFill>
                <a:latin typeface="Taub Sans Text" pitchFamily="2" charset="0"/>
                <a:ea typeface="Taub Sans Text" pitchFamily="2" charset="0"/>
              </a:rPr>
              <a:t>Scan here to learn more.</a:t>
            </a:r>
          </a:p>
        </p:txBody>
      </p:sp>
    </p:spTree>
    <p:extLst>
      <p:ext uri="{BB962C8B-B14F-4D97-AF65-F5344CB8AC3E}">
        <p14:creationId xmlns:p14="http://schemas.microsoft.com/office/powerpoint/2010/main" val="1637536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6DC6-6CC2-95EE-280E-266DAE114B2C}"/>
              </a:ext>
            </a:extLst>
          </p:cNvPr>
          <p:cNvSpPr>
            <a:spLocks noGrp="1"/>
          </p:cNvSpPr>
          <p:nvPr>
            <p:ph type="title"/>
          </p:nvPr>
        </p:nvSpPr>
        <p:spPr/>
        <p:txBody>
          <a:bodyPr/>
          <a:lstStyle/>
          <a:p>
            <a:r>
              <a:rPr lang="en-US" dirty="0"/>
              <a:t>Risk tolerance</a:t>
            </a:r>
          </a:p>
        </p:txBody>
      </p:sp>
      <p:pic>
        <p:nvPicPr>
          <p:cNvPr id="11" name="Picture Placeholder 10" descr="A screenshot of a survey&#10;&#10;AI-generated content may be incorrect.">
            <a:extLst>
              <a:ext uri="{FF2B5EF4-FFF2-40B4-BE49-F238E27FC236}">
                <a16:creationId xmlns:a16="http://schemas.microsoft.com/office/drawing/2014/main" id="{68A95E25-D863-C3A3-A18E-348BA19F1C0C}"/>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596" r="596"/>
          <a:stretch>
            <a:fillRect/>
          </a:stretch>
        </p:blipFill>
        <p:spPr/>
      </p:pic>
      <p:sp>
        <p:nvSpPr>
          <p:cNvPr id="8" name="Rectangle 7">
            <a:extLst>
              <a:ext uri="{FF2B5EF4-FFF2-40B4-BE49-F238E27FC236}">
                <a16:creationId xmlns:a16="http://schemas.microsoft.com/office/drawing/2014/main" id="{47781DEB-E598-A480-126D-207200588367}"/>
              </a:ext>
            </a:extLst>
          </p:cNvPr>
          <p:cNvSpPr/>
          <p:nvPr/>
        </p:nvSpPr>
        <p:spPr>
          <a:xfrm>
            <a:off x="1039440" y="3028890"/>
            <a:ext cx="2268570" cy="400110"/>
          </a:xfrm>
          <a:prstGeom prst="rect">
            <a:avLst/>
          </a:prstGeom>
        </p:spPr>
        <p:txBody>
          <a:bodyPr wrap="none">
            <a:spAutoFit/>
          </a:bodyPr>
          <a:lstStyle/>
          <a:p>
            <a:r>
              <a:rPr lang="en-US" altLang="en-US" sz="2000" b="1" dirty="0">
                <a:solidFill>
                  <a:schemeClr val="bg1"/>
                </a:solidFill>
              </a:rPr>
              <a:t>Go.Voya.com/Quiz</a:t>
            </a:r>
            <a:endParaRPr lang="en-US" sz="2000" b="1" dirty="0">
              <a:solidFill>
                <a:schemeClr val="bg1"/>
              </a:solidFill>
            </a:endParaRPr>
          </a:p>
        </p:txBody>
      </p:sp>
      <p:pic>
        <p:nvPicPr>
          <p:cNvPr id="9" name="Picture 8">
            <a:extLst>
              <a:ext uri="{FF2B5EF4-FFF2-40B4-BE49-F238E27FC236}">
                <a16:creationId xmlns:a16="http://schemas.microsoft.com/office/drawing/2014/main" id="{30BE7AD5-8AD5-82DF-E1B7-EF7712D16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778" y="3577806"/>
            <a:ext cx="1641895" cy="1641895"/>
          </a:xfrm>
          <a:prstGeom prst="rect">
            <a:avLst/>
          </a:prstGeom>
        </p:spPr>
      </p:pic>
    </p:spTree>
    <p:extLst>
      <p:ext uri="{BB962C8B-B14F-4D97-AF65-F5344CB8AC3E}">
        <p14:creationId xmlns:p14="http://schemas.microsoft.com/office/powerpoint/2010/main" val="3959602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8" y="266812"/>
            <a:ext cx="11453112" cy="575925"/>
          </a:xfrm>
        </p:spPr>
        <p:txBody>
          <a:bodyPr/>
          <a:lstStyle/>
          <a:p>
            <a:r>
              <a:rPr lang="en-US" dirty="0"/>
              <a:t>Risk vs. return</a:t>
            </a:r>
          </a:p>
        </p:txBody>
      </p:sp>
      <p:sp>
        <p:nvSpPr>
          <p:cNvPr id="4" name="Content Placeholder 2">
            <a:extLst>
              <a:ext uri="{FF2B5EF4-FFF2-40B4-BE49-F238E27FC236}">
                <a16:creationId xmlns:a16="http://schemas.microsoft.com/office/drawing/2014/main" id="{FE074743-DC4E-5CF5-EA9C-460DFA7C2ECB}"/>
              </a:ext>
            </a:extLst>
          </p:cNvPr>
          <p:cNvSpPr txBox="1">
            <a:spLocks/>
          </p:cNvSpPr>
          <p:nvPr/>
        </p:nvSpPr>
        <p:spPr bwMode="auto">
          <a:xfrm>
            <a:off x="241747" y="1697790"/>
            <a:ext cx="2433072"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0" tIns="228600" rIns="274320" bIns="228600">
            <a:spAutoFit/>
          </a:bodyPr>
          <a:lstStyle>
            <a:lvl1pPr marL="279400" indent="-279400" eaLnBrk="0" hangingPunct="0">
              <a:spcBef>
                <a:spcPts val="600"/>
              </a:spcBef>
              <a:defRPr sz="2200" b="1">
                <a:solidFill>
                  <a:schemeClr val="bg2"/>
                </a:solidFill>
                <a:latin typeface="Arial" pitchFamily="34" charset="0"/>
                <a:ea typeface="MS PGothic" pitchFamily="34" charset="-128"/>
                <a:cs typeface="Arial" pitchFamily="34" charset="0"/>
              </a:defRPr>
            </a:lvl1pPr>
            <a:lvl2pPr marL="742950" indent="-285750" eaLnBrk="0" hangingPunct="0">
              <a:spcBef>
                <a:spcPts val="600"/>
              </a:spcBef>
              <a:spcAft>
                <a:spcPts val="400"/>
              </a:spcAft>
              <a:buClr>
                <a:schemeClr val="tx2"/>
              </a:buClr>
              <a:buSzPct val="80000"/>
              <a:buFont typeface="Wingdings" pitchFamily="2" charset="2"/>
              <a:buChar char=""/>
              <a:defRPr sz="2000">
                <a:solidFill>
                  <a:srgbClr val="000000"/>
                </a:solidFill>
                <a:latin typeface="Arial" pitchFamily="34" charset="0"/>
                <a:ea typeface="Arial" pitchFamily="34" charset="0"/>
                <a:cs typeface="Arial" pitchFamily="34" charset="0"/>
              </a:defRPr>
            </a:lvl2pPr>
            <a:lvl3pPr marL="1143000" indent="-228600" eaLnBrk="0" hangingPunct="0">
              <a:spcBef>
                <a:spcPts val="400"/>
              </a:spcBef>
              <a:spcAft>
                <a:spcPts val="400"/>
              </a:spcAft>
              <a:buClr>
                <a:schemeClr val="tx2"/>
              </a:buClr>
              <a:buSzPct val="100000"/>
              <a:buFont typeface="Arial" pitchFamily="34" charset="0"/>
              <a:buChar char="–"/>
              <a:defRPr>
                <a:solidFill>
                  <a:srgbClr val="000000"/>
                </a:solidFill>
                <a:latin typeface="Arial" pitchFamily="34" charset="0"/>
                <a:ea typeface="Arial" pitchFamily="34" charset="0"/>
                <a:cs typeface="Arial" pitchFamily="34" charset="0"/>
              </a:defRPr>
            </a:lvl3pPr>
            <a:lvl4pPr marL="16002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4pPr>
            <a:lvl5pPr marL="20574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5pPr>
            <a:lvl6pPr marL="25146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6pPr>
            <a:lvl7pPr marL="29718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7pPr>
            <a:lvl8pPr marL="34290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8pPr>
            <a:lvl9pPr marL="38862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9pPr>
          </a:lstStyle>
          <a:p>
            <a:pPr marL="285750" indent="-285750" eaLnBrk="1" hangingPunct="1">
              <a:spcBef>
                <a:spcPts val="400"/>
              </a:spcBef>
              <a:spcAft>
                <a:spcPts val="400"/>
              </a:spcAft>
              <a:buClr>
                <a:srgbClr val="D0271D"/>
              </a:buClr>
              <a:buSzPct val="120000"/>
              <a:buFont typeface="Wingdings" panose="05000000000000000000" pitchFamily="2" charset="2"/>
              <a:buChar char="§"/>
            </a:pPr>
            <a:r>
              <a:rPr lang="en-US" altLang="en-US" sz="1800" b="0" dirty="0">
                <a:solidFill>
                  <a:schemeClr val="tx1"/>
                </a:solidFill>
                <a:latin typeface="Taub Sans Text" pitchFamily="2" charset="0"/>
                <a:ea typeface="Taub Sans Text" pitchFamily="2" charset="0"/>
              </a:rPr>
              <a:t>Understand the different levels of risk and reward</a:t>
            </a:r>
          </a:p>
          <a:p>
            <a:pPr marL="285750" indent="-285750" eaLnBrk="1" hangingPunct="1">
              <a:spcBef>
                <a:spcPts val="400"/>
              </a:spcBef>
              <a:spcAft>
                <a:spcPts val="400"/>
              </a:spcAft>
              <a:buClr>
                <a:srgbClr val="D0271D"/>
              </a:buClr>
              <a:buSzPct val="120000"/>
              <a:buFont typeface="Wingdings" panose="05000000000000000000" pitchFamily="2" charset="2"/>
              <a:buChar char="§"/>
            </a:pPr>
            <a:r>
              <a:rPr lang="en-US" altLang="en-US" sz="1800" b="0" dirty="0">
                <a:solidFill>
                  <a:schemeClr val="tx1"/>
                </a:solidFill>
                <a:latin typeface="Taub Sans Text" pitchFamily="2" charset="0"/>
                <a:ea typeface="Taub Sans Text" pitchFamily="2" charset="0"/>
              </a:rPr>
              <a:t>Consider a mix of investments from different asset classes</a:t>
            </a:r>
          </a:p>
          <a:p>
            <a:pPr marL="285750" indent="-285750" eaLnBrk="1" hangingPunct="1">
              <a:spcBef>
                <a:spcPts val="400"/>
              </a:spcBef>
              <a:spcAft>
                <a:spcPts val="400"/>
              </a:spcAft>
              <a:buClr>
                <a:srgbClr val="D0271D"/>
              </a:buClr>
              <a:buSzPct val="120000"/>
              <a:buFont typeface="Wingdings" panose="05000000000000000000" pitchFamily="2" charset="2"/>
              <a:buChar char="§"/>
            </a:pPr>
            <a:r>
              <a:rPr lang="en-US" altLang="en-US" sz="1800" b="0" dirty="0">
                <a:solidFill>
                  <a:schemeClr val="tx1"/>
                </a:solidFill>
                <a:latin typeface="Taub Sans Text" pitchFamily="2" charset="0"/>
                <a:ea typeface="Taub Sans Text" pitchFamily="2" charset="0"/>
              </a:rPr>
              <a:t>Review and update your strategy at least annually </a:t>
            </a:r>
          </a:p>
        </p:txBody>
      </p:sp>
      <p:sp>
        <p:nvSpPr>
          <p:cNvPr id="6" name="TextBox 14">
            <a:extLst>
              <a:ext uri="{FF2B5EF4-FFF2-40B4-BE49-F238E27FC236}">
                <a16:creationId xmlns:a16="http://schemas.microsoft.com/office/drawing/2014/main" id="{6DF12EEA-0795-B7E3-3620-3372B6D17987}"/>
              </a:ext>
            </a:extLst>
          </p:cNvPr>
          <p:cNvSpPr txBox="1">
            <a:spLocks noChangeArrowheads="1"/>
          </p:cNvSpPr>
          <p:nvPr/>
        </p:nvSpPr>
        <p:spPr bwMode="auto">
          <a:xfrm rot="16200000">
            <a:off x="1919312" y="3535484"/>
            <a:ext cx="3396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00066"/>
                </a:solidFill>
                <a:latin typeface="Arial" charset="0"/>
                <a:ea typeface="ＭＳ Ｐゴシック" charset="0"/>
              </a:defRPr>
            </a:lvl1pPr>
            <a:lvl2pPr marL="742950" indent="-285750">
              <a:defRPr>
                <a:solidFill>
                  <a:srgbClr val="000066"/>
                </a:solidFill>
                <a:latin typeface="Arial" charset="0"/>
                <a:ea typeface="ＭＳ Ｐゴシック" charset="0"/>
              </a:defRPr>
            </a:lvl2pPr>
            <a:lvl3pPr marL="1143000" indent="-228600">
              <a:defRPr sz="1600">
                <a:solidFill>
                  <a:srgbClr val="000066"/>
                </a:solidFill>
                <a:latin typeface="Arial" charset="0"/>
                <a:ea typeface="ＭＳ Ｐゴシック" charset="0"/>
              </a:defRPr>
            </a:lvl3pPr>
            <a:lvl4pPr marL="1600200" indent="-228600">
              <a:defRPr sz="1600">
                <a:solidFill>
                  <a:srgbClr val="000066"/>
                </a:solidFill>
                <a:latin typeface="Arial" charset="0"/>
                <a:ea typeface="ＭＳ Ｐゴシック" charset="0"/>
              </a:defRPr>
            </a:lvl4pPr>
            <a:lvl5pPr marL="2057400" indent="-228600">
              <a:defRPr sz="1600">
                <a:solidFill>
                  <a:srgbClr val="000066"/>
                </a:solidFill>
                <a:latin typeface="Arial" charset="0"/>
                <a:ea typeface="ＭＳ Ｐゴシック" charset="0"/>
              </a:defRPr>
            </a:lvl5pPr>
            <a:lvl6pPr marL="2514600" indent="-228600" eaLnBrk="0" hangingPunct="0">
              <a:defRPr sz="1600">
                <a:solidFill>
                  <a:srgbClr val="000066"/>
                </a:solidFill>
                <a:latin typeface="Arial" charset="0"/>
                <a:ea typeface="ＭＳ Ｐゴシック" charset="0"/>
              </a:defRPr>
            </a:lvl6pPr>
            <a:lvl7pPr marL="2971800" indent="-228600" eaLnBrk="0" hangingPunct="0">
              <a:defRPr sz="1600">
                <a:solidFill>
                  <a:srgbClr val="000066"/>
                </a:solidFill>
                <a:latin typeface="Arial" charset="0"/>
                <a:ea typeface="ＭＳ Ｐゴシック" charset="0"/>
              </a:defRPr>
            </a:lvl7pPr>
            <a:lvl8pPr marL="3429000" indent="-228600" eaLnBrk="0" hangingPunct="0">
              <a:defRPr sz="1600">
                <a:solidFill>
                  <a:srgbClr val="000066"/>
                </a:solidFill>
                <a:latin typeface="Arial" charset="0"/>
                <a:ea typeface="ＭＳ Ｐゴシック" charset="0"/>
              </a:defRPr>
            </a:lvl8pPr>
            <a:lvl9pPr marL="3886200" indent="-228600" eaLnBrk="0" hangingPunct="0">
              <a:defRPr sz="1600">
                <a:solidFill>
                  <a:srgbClr val="000066"/>
                </a:solidFill>
                <a:latin typeface="Arial" charset="0"/>
                <a:ea typeface="ＭＳ Ｐゴシック" charset="0"/>
              </a:defRPr>
            </a:lvl9pPr>
          </a:lstStyle>
          <a:p>
            <a:pPr algn="ctr"/>
            <a:r>
              <a:rPr lang="en-US" b="1" cap="all" dirty="0">
                <a:solidFill>
                  <a:schemeClr val="tx1"/>
                </a:solidFill>
                <a:latin typeface="Taub Sans Text" pitchFamily="2" charset="0"/>
                <a:ea typeface="Taub Sans Text" pitchFamily="2" charset="0"/>
              </a:rPr>
              <a:t>Potential Return</a:t>
            </a:r>
          </a:p>
        </p:txBody>
      </p:sp>
      <p:cxnSp>
        <p:nvCxnSpPr>
          <p:cNvPr id="7" name="Straight Connector 6">
            <a:extLst>
              <a:ext uri="{FF2B5EF4-FFF2-40B4-BE49-F238E27FC236}">
                <a16:creationId xmlns:a16="http://schemas.microsoft.com/office/drawing/2014/main" id="{C0D1399F-B634-B08F-DF05-F148617840E7}"/>
              </a:ext>
            </a:extLst>
          </p:cNvPr>
          <p:cNvCxnSpPr>
            <a:cxnSpLocks/>
          </p:cNvCxnSpPr>
          <p:nvPr/>
        </p:nvCxnSpPr>
        <p:spPr>
          <a:xfrm>
            <a:off x="3999643" y="1269586"/>
            <a:ext cx="0" cy="4931909"/>
          </a:xfrm>
          <a:prstGeom prst="line">
            <a:avLst/>
          </a:prstGeom>
          <a:ln w="19050">
            <a:solidFill>
              <a:schemeClr val="tx1"/>
            </a:solidFill>
            <a:prstDash val="sysDot"/>
            <a:headEnd type="triangle"/>
          </a:ln>
          <a:effectLst/>
        </p:spPr>
        <p:style>
          <a:lnRef idx="2">
            <a:schemeClr val="accent1"/>
          </a:lnRef>
          <a:fillRef idx="0">
            <a:schemeClr val="accent1"/>
          </a:fillRef>
          <a:effectRef idx="1">
            <a:schemeClr val="accent1"/>
          </a:effectRef>
          <a:fontRef idx="minor">
            <a:schemeClr val="tx1"/>
          </a:fontRef>
        </p:style>
      </p:cxnSp>
      <p:sp>
        <p:nvSpPr>
          <p:cNvPr id="8" name="TextBox 15">
            <a:extLst>
              <a:ext uri="{FF2B5EF4-FFF2-40B4-BE49-F238E27FC236}">
                <a16:creationId xmlns:a16="http://schemas.microsoft.com/office/drawing/2014/main" id="{8C1343FD-3EC8-D0E1-8AD0-FB7BB67A23CD}"/>
              </a:ext>
            </a:extLst>
          </p:cNvPr>
          <p:cNvSpPr txBox="1">
            <a:spLocks noChangeArrowheads="1"/>
          </p:cNvSpPr>
          <p:nvPr/>
        </p:nvSpPr>
        <p:spPr bwMode="auto">
          <a:xfrm>
            <a:off x="5638416" y="6217145"/>
            <a:ext cx="2737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00066"/>
                </a:solidFill>
                <a:latin typeface="Arial" charset="0"/>
                <a:ea typeface="ＭＳ Ｐゴシック" charset="0"/>
              </a:defRPr>
            </a:lvl1pPr>
            <a:lvl2pPr marL="742950" indent="-285750">
              <a:defRPr>
                <a:solidFill>
                  <a:srgbClr val="000066"/>
                </a:solidFill>
                <a:latin typeface="Arial" charset="0"/>
                <a:ea typeface="ＭＳ Ｐゴシック" charset="0"/>
              </a:defRPr>
            </a:lvl2pPr>
            <a:lvl3pPr marL="1143000" indent="-228600">
              <a:defRPr sz="1600">
                <a:solidFill>
                  <a:srgbClr val="000066"/>
                </a:solidFill>
                <a:latin typeface="Arial" charset="0"/>
                <a:ea typeface="ＭＳ Ｐゴシック" charset="0"/>
              </a:defRPr>
            </a:lvl3pPr>
            <a:lvl4pPr marL="1600200" indent="-228600">
              <a:defRPr sz="1600">
                <a:solidFill>
                  <a:srgbClr val="000066"/>
                </a:solidFill>
                <a:latin typeface="Arial" charset="0"/>
                <a:ea typeface="ＭＳ Ｐゴシック" charset="0"/>
              </a:defRPr>
            </a:lvl4pPr>
            <a:lvl5pPr marL="2057400" indent="-228600">
              <a:defRPr sz="1600">
                <a:solidFill>
                  <a:srgbClr val="000066"/>
                </a:solidFill>
                <a:latin typeface="Arial" charset="0"/>
                <a:ea typeface="ＭＳ Ｐゴシック" charset="0"/>
              </a:defRPr>
            </a:lvl5pPr>
            <a:lvl6pPr marL="2514600" indent="-228600" eaLnBrk="0" hangingPunct="0">
              <a:defRPr sz="1600">
                <a:solidFill>
                  <a:srgbClr val="000066"/>
                </a:solidFill>
                <a:latin typeface="Arial" charset="0"/>
                <a:ea typeface="ＭＳ Ｐゴシック" charset="0"/>
              </a:defRPr>
            </a:lvl6pPr>
            <a:lvl7pPr marL="2971800" indent="-228600" eaLnBrk="0" hangingPunct="0">
              <a:defRPr sz="1600">
                <a:solidFill>
                  <a:srgbClr val="000066"/>
                </a:solidFill>
                <a:latin typeface="Arial" charset="0"/>
                <a:ea typeface="ＭＳ Ｐゴシック" charset="0"/>
              </a:defRPr>
            </a:lvl7pPr>
            <a:lvl8pPr marL="3429000" indent="-228600" eaLnBrk="0" hangingPunct="0">
              <a:defRPr sz="1600">
                <a:solidFill>
                  <a:srgbClr val="000066"/>
                </a:solidFill>
                <a:latin typeface="Arial" charset="0"/>
                <a:ea typeface="ＭＳ Ｐゴシック" charset="0"/>
              </a:defRPr>
            </a:lvl8pPr>
            <a:lvl9pPr marL="3886200" indent="-228600" eaLnBrk="0" hangingPunct="0">
              <a:defRPr sz="1600">
                <a:solidFill>
                  <a:srgbClr val="000066"/>
                </a:solidFill>
                <a:latin typeface="Arial" charset="0"/>
                <a:ea typeface="ＭＳ Ｐゴシック" charset="0"/>
              </a:defRPr>
            </a:lvl9pPr>
          </a:lstStyle>
          <a:p>
            <a:pPr algn="ctr"/>
            <a:r>
              <a:rPr lang="en-US" b="1" cap="all" dirty="0">
                <a:solidFill>
                  <a:schemeClr val="tx1"/>
                </a:solidFill>
                <a:latin typeface="Taub Sans Text" pitchFamily="2" charset="0"/>
                <a:ea typeface="Taub Sans Text" pitchFamily="2" charset="0"/>
              </a:rPr>
              <a:t>Potential Risk</a:t>
            </a:r>
          </a:p>
        </p:txBody>
      </p:sp>
      <p:cxnSp>
        <p:nvCxnSpPr>
          <p:cNvPr id="9" name="Straight Connector 8">
            <a:extLst>
              <a:ext uri="{FF2B5EF4-FFF2-40B4-BE49-F238E27FC236}">
                <a16:creationId xmlns:a16="http://schemas.microsoft.com/office/drawing/2014/main" id="{10173EC7-B4BB-3715-4767-8CB867155EFA}"/>
              </a:ext>
            </a:extLst>
          </p:cNvPr>
          <p:cNvCxnSpPr>
            <a:cxnSpLocks/>
          </p:cNvCxnSpPr>
          <p:nvPr/>
        </p:nvCxnSpPr>
        <p:spPr>
          <a:xfrm>
            <a:off x="3999643" y="6198204"/>
            <a:ext cx="5915882" cy="0"/>
          </a:xfrm>
          <a:prstGeom prst="line">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B14DC01-C821-87D5-73A5-033152042D47}"/>
              </a:ext>
            </a:extLst>
          </p:cNvPr>
          <p:cNvSpPr txBox="1"/>
          <p:nvPr/>
        </p:nvSpPr>
        <p:spPr>
          <a:xfrm>
            <a:off x="4965421" y="5651070"/>
            <a:ext cx="1345990"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Stability of Principal</a:t>
            </a:r>
          </a:p>
        </p:txBody>
      </p:sp>
      <p:sp>
        <p:nvSpPr>
          <p:cNvPr id="11" name="TextBox 10">
            <a:extLst>
              <a:ext uri="{FF2B5EF4-FFF2-40B4-BE49-F238E27FC236}">
                <a16:creationId xmlns:a16="http://schemas.microsoft.com/office/drawing/2014/main" id="{D81B741B-F95E-5558-1CF3-7CE58DCB9AED}"/>
              </a:ext>
            </a:extLst>
          </p:cNvPr>
          <p:cNvSpPr txBox="1"/>
          <p:nvPr/>
        </p:nvSpPr>
        <p:spPr>
          <a:xfrm>
            <a:off x="5553761" y="4970155"/>
            <a:ext cx="920315"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Income</a:t>
            </a:r>
          </a:p>
        </p:txBody>
      </p:sp>
      <p:sp>
        <p:nvSpPr>
          <p:cNvPr id="12" name="TextBox 11">
            <a:extLst>
              <a:ext uri="{FF2B5EF4-FFF2-40B4-BE49-F238E27FC236}">
                <a16:creationId xmlns:a16="http://schemas.microsoft.com/office/drawing/2014/main" id="{E3B24B89-F2D8-2D14-6CA7-7D5BEDB310D7}"/>
              </a:ext>
            </a:extLst>
          </p:cNvPr>
          <p:cNvSpPr txBox="1"/>
          <p:nvPr/>
        </p:nvSpPr>
        <p:spPr>
          <a:xfrm>
            <a:off x="6474076" y="4267199"/>
            <a:ext cx="920315"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Balanced</a:t>
            </a:r>
          </a:p>
        </p:txBody>
      </p:sp>
      <p:sp>
        <p:nvSpPr>
          <p:cNvPr id="13" name="TextBox 12">
            <a:extLst>
              <a:ext uri="{FF2B5EF4-FFF2-40B4-BE49-F238E27FC236}">
                <a16:creationId xmlns:a16="http://schemas.microsoft.com/office/drawing/2014/main" id="{A5C20A2B-993B-25F4-E5FE-2249F05DF38A}"/>
              </a:ext>
            </a:extLst>
          </p:cNvPr>
          <p:cNvSpPr txBox="1"/>
          <p:nvPr/>
        </p:nvSpPr>
        <p:spPr>
          <a:xfrm>
            <a:off x="7450794" y="3474025"/>
            <a:ext cx="1161937"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Large Cap Value</a:t>
            </a:r>
          </a:p>
        </p:txBody>
      </p:sp>
      <p:sp>
        <p:nvSpPr>
          <p:cNvPr id="14" name="TextBox 13">
            <a:extLst>
              <a:ext uri="{FF2B5EF4-FFF2-40B4-BE49-F238E27FC236}">
                <a16:creationId xmlns:a16="http://schemas.microsoft.com/office/drawing/2014/main" id="{7CE92E14-1480-BFCD-A28A-35CDB26558A1}"/>
              </a:ext>
            </a:extLst>
          </p:cNvPr>
          <p:cNvSpPr txBox="1"/>
          <p:nvPr/>
        </p:nvSpPr>
        <p:spPr>
          <a:xfrm>
            <a:off x="8279570" y="2759466"/>
            <a:ext cx="1274005"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Large Cap Growth</a:t>
            </a:r>
          </a:p>
        </p:txBody>
      </p:sp>
      <p:sp>
        <p:nvSpPr>
          <p:cNvPr id="15" name="TextBox 14">
            <a:extLst>
              <a:ext uri="{FF2B5EF4-FFF2-40B4-BE49-F238E27FC236}">
                <a16:creationId xmlns:a16="http://schemas.microsoft.com/office/drawing/2014/main" id="{D418B34C-FBA8-B013-405B-8C5FDF32242C}"/>
              </a:ext>
            </a:extLst>
          </p:cNvPr>
          <p:cNvSpPr txBox="1"/>
          <p:nvPr/>
        </p:nvSpPr>
        <p:spPr>
          <a:xfrm>
            <a:off x="9128458" y="2044907"/>
            <a:ext cx="1503058"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Small /Mid/ Specialty</a:t>
            </a:r>
          </a:p>
        </p:txBody>
      </p:sp>
      <p:sp>
        <p:nvSpPr>
          <p:cNvPr id="16" name="TextBox 15">
            <a:extLst>
              <a:ext uri="{FF2B5EF4-FFF2-40B4-BE49-F238E27FC236}">
                <a16:creationId xmlns:a16="http://schemas.microsoft.com/office/drawing/2014/main" id="{C43AFC5C-37AC-C9B1-D49A-906D0F9E5C25}"/>
              </a:ext>
            </a:extLst>
          </p:cNvPr>
          <p:cNvSpPr txBox="1"/>
          <p:nvPr/>
        </p:nvSpPr>
        <p:spPr>
          <a:xfrm>
            <a:off x="10022284" y="1330348"/>
            <a:ext cx="1426766"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1200" dirty="0"/>
              <a:t>Global / International</a:t>
            </a:r>
          </a:p>
        </p:txBody>
      </p:sp>
      <p:sp>
        <p:nvSpPr>
          <p:cNvPr id="17" name="Oval 16">
            <a:extLst>
              <a:ext uri="{FF2B5EF4-FFF2-40B4-BE49-F238E27FC236}">
                <a16:creationId xmlns:a16="http://schemas.microsoft.com/office/drawing/2014/main" id="{B511006C-E1BF-6B4F-5C39-3D74C624EFEE}"/>
              </a:ext>
            </a:extLst>
          </p:cNvPr>
          <p:cNvSpPr/>
          <p:nvPr/>
        </p:nvSpPr>
        <p:spPr>
          <a:xfrm>
            <a:off x="4315311" y="5414860"/>
            <a:ext cx="594220" cy="575925"/>
          </a:xfrm>
          <a:prstGeom prst="ellipse">
            <a:avLst/>
          </a:prstGeom>
          <a:solidFill>
            <a:srgbClr val="FFC2C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7" name="Oval 26">
            <a:extLst>
              <a:ext uri="{FF2B5EF4-FFF2-40B4-BE49-F238E27FC236}">
                <a16:creationId xmlns:a16="http://schemas.microsoft.com/office/drawing/2014/main" id="{7D0724DA-2EB4-2AA4-BF9F-09E489C2A859}"/>
              </a:ext>
            </a:extLst>
          </p:cNvPr>
          <p:cNvSpPr/>
          <p:nvPr/>
        </p:nvSpPr>
        <p:spPr>
          <a:xfrm>
            <a:off x="5127685" y="4708275"/>
            <a:ext cx="594220" cy="575925"/>
          </a:xfrm>
          <a:prstGeom prst="ellipse">
            <a:avLst/>
          </a:prstGeom>
          <a:solidFill>
            <a:srgbClr val="E3E3E3"/>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8" name="Oval 27">
            <a:extLst>
              <a:ext uri="{FF2B5EF4-FFF2-40B4-BE49-F238E27FC236}">
                <a16:creationId xmlns:a16="http://schemas.microsoft.com/office/drawing/2014/main" id="{07002BBC-D092-E627-C68F-A6713B05D39D}"/>
              </a:ext>
            </a:extLst>
          </p:cNvPr>
          <p:cNvSpPr/>
          <p:nvPr/>
        </p:nvSpPr>
        <p:spPr>
          <a:xfrm>
            <a:off x="9285767" y="1114141"/>
            <a:ext cx="594220" cy="575925"/>
          </a:xfrm>
          <a:prstGeom prst="ellipse">
            <a:avLst/>
          </a:prstGeom>
          <a:solidFill>
            <a:srgbClr val="D0271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9" name="Oval 28">
            <a:extLst>
              <a:ext uri="{FF2B5EF4-FFF2-40B4-BE49-F238E27FC236}">
                <a16:creationId xmlns:a16="http://schemas.microsoft.com/office/drawing/2014/main" id="{9147FB9E-F913-BF83-2FF2-FFCFE33A9932}"/>
              </a:ext>
            </a:extLst>
          </p:cNvPr>
          <p:cNvSpPr/>
          <p:nvPr/>
        </p:nvSpPr>
        <p:spPr>
          <a:xfrm>
            <a:off x="8485669" y="1809501"/>
            <a:ext cx="594220" cy="575925"/>
          </a:xfrm>
          <a:prstGeom prst="ellipse">
            <a:avLst/>
          </a:prstGeom>
          <a:solidFill>
            <a:srgbClr val="33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30" name="Oval 29">
            <a:extLst>
              <a:ext uri="{FF2B5EF4-FFF2-40B4-BE49-F238E27FC236}">
                <a16:creationId xmlns:a16="http://schemas.microsoft.com/office/drawing/2014/main" id="{F97C8521-8DD6-46BB-9611-4A164D999553}"/>
              </a:ext>
            </a:extLst>
          </p:cNvPr>
          <p:cNvSpPr/>
          <p:nvPr/>
        </p:nvSpPr>
        <p:spPr>
          <a:xfrm>
            <a:off x="5984282" y="3979237"/>
            <a:ext cx="594220" cy="575925"/>
          </a:xfrm>
          <a:prstGeom prst="ellipse">
            <a:avLst/>
          </a:prstGeom>
          <a:solidFill>
            <a:srgbClr val="6E8A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31" name="Oval 30">
            <a:extLst>
              <a:ext uri="{FF2B5EF4-FFF2-40B4-BE49-F238E27FC236}">
                <a16:creationId xmlns:a16="http://schemas.microsoft.com/office/drawing/2014/main" id="{E657D44A-2D0C-DDAF-1666-15BFCC681775}"/>
              </a:ext>
            </a:extLst>
          </p:cNvPr>
          <p:cNvSpPr/>
          <p:nvPr/>
        </p:nvSpPr>
        <p:spPr>
          <a:xfrm>
            <a:off x="7656302" y="2535632"/>
            <a:ext cx="594220" cy="575925"/>
          </a:xfrm>
          <a:prstGeom prst="ellipse">
            <a:avLst/>
          </a:prstGeom>
          <a:solidFill>
            <a:srgbClr val="5457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32" name="Oval 31">
            <a:extLst>
              <a:ext uri="{FF2B5EF4-FFF2-40B4-BE49-F238E27FC236}">
                <a16:creationId xmlns:a16="http://schemas.microsoft.com/office/drawing/2014/main" id="{681C5BA1-B69E-14A5-058E-002552322DFF}"/>
              </a:ext>
            </a:extLst>
          </p:cNvPr>
          <p:cNvSpPr/>
          <p:nvPr/>
        </p:nvSpPr>
        <p:spPr>
          <a:xfrm>
            <a:off x="6833759" y="3244089"/>
            <a:ext cx="594220" cy="575925"/>
          </a:xfrm>
          <a:prstGeom prst="ellipse">
            <a:avLst/>
          </a:prstGeom>
          <a:solidFill>
            <a:srgbClr val="FF929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Tree>
    <p:extLst>
      <p:ext uri="{BB962C8B-B14F-4D97-AF65-F5344CB8AC3E}">
        <p14:creationId xmlns:p14="http://schemas.microsoft.com/office/powerpoint/2010/main" val="2578122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0354-96C7-2197-3CD1-572B87BBB29C}"/>
              </a:ext>
            </a:extLst>
          </p:cNvPr>
          <p:cNvSpPr>
            <a:spLocks noGrp="1"/>
          </p:cNvSpPr>
          <p:nvPr>
            <p:ph type="title"/>
          </p:nvPr>
        </p:nvSpPr>
        <p:spPr/>
        <p:txBody>
          <a:bodyPr/>
          <a:lstStyle/>
          <a:p>
            <a:r>
              <a:rPr lang="en-US" dirty="0"/>
              <a:t>First time login</a:t>
            </a:r>
          </a:p>
        </p:txBody>
      </p:sp>
      <p:pic>
        <p:nvPicPr>
          <p:cNvPr id="9" name="Picture Placeholder 8" descr="A screenshot of a web page&#10;&#10;AI-generated content may be incorrect.">
            <a:extLst>
              <a:ext uri="{FF2B5EF4-FFF2-40B4-BE49-F238E27FC236}">
                <a16:creationId xmlns:a16="http://schemas.microsoft.com/office/drawing/2014/main" id="{07A24136-4596-5F4F-6C40-EF1343B49B5E}"/>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3773" b="3773"/>
          <a:stretch>
            <a:fillRect/>
          </a:stretch>
        </p:blipFill>
        <p:spPr/>
      </p:pic>
      <p:pic>
        <p:nvPicPr>
          <p:cNvPr id="10" name="Picture 9" descr="Qr code&#10;&#10;Description automatically generated">
            <a:extLst>
              <a:ext uri="{FF2B5EF4-FFF2-40B4-BE49-F238E27FC236}">
                <a16:creationId xmlns:a16="http://schemas.microsoft.com/office/drawing/2014/main" id="{FF83E827-B025-7050-FFFC-FB8B7D6F9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52" y="3402215"/>
            <a:ext cx="1368853" cy="1368853"/>
          </a:xfrm>
          <a:prstGeom prst="rect">
            <a:avLst/>
          </a:prstGeom>
        </p:spPr>
      </p:pic>
      <p:sp>
        <p:nvSpPr>
          <p:cNvPr id="11" name="TextBox 10">
            <a:extLst>
              <a:ext uri="{FF2B5EF4-FFF2-40B4-BE49-F238E27FC236}">
                <a16:creationId xmlns:a16="http://schemas.microsoft.com/office/drawing/2014/main" id="{AEC90F2E-DEC2-6392-CBDC-E75A9DBC5F36}"/>
              </a:ext>
            </a:extLst>
          </p:cNvPr>
          <p:cNvSpPr txBox="1"/>
          <p:nvPr/>
        </p:nvSpPr>
        <p:spPr>
          <a:xfrm>
            <a:off x="2358136" y="3624976"/>
            <a:ext cx="1975982" cy="923330"/>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2000" b="1" cap="all" dirty="0">
                <a:solidFill>
                  <a:schemeClr val="bg1"/>
                </a:solidFill>
              </a:rPr>
              <a:t>Scan here to log into your account.</a:t>
            </a:r>
          </a:p>
        </p:txBody>
      </p:sp>
    </p:spTree>
    <p:extLst>
      <p:ext uri="{BB962C8B-B14F-4D97-AF65-F5344CB8AC3E}">
        <p14:creationId xmlns:p14="http://schemas.microsoft.com/office/powerpoint/2010/main" val="1626852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D480-81E6-BFB2-0604-79ADE96FC78E}"/>
              </a:ext>
            </a:extLst>
          </p:cNvPr>
          <p:cNvSpPr>
            <a:spLocks noGrp="1"/>
          </p:cNvSpPr>
          <p:nvPr>
            <p:ph type="title"/>
          </p:nvPr>
        </p:nvSpPr>
        <p:spPr>
          <a:xfrm>
            <a:off x="369049" y="266400"/>
            <a:ext cx="5726952" cy="492443"/>
          </a:xfrm>
        </p:spPr>
        <p:txBody>
          <a:bodyPr/>
          <a:lstStyle/>
          <a:p>
            <a:r>
              <a:rPr lang="en-US" sz="3200" dirty="0" err="1"/>
              <a:t>Adp</a:t>
            </a:r>
            <a:r>
              <a:rPr lang="en-US" sz="3200" dirty="0"/>
              <a:t> mobile solutions app</a:t>
            </a:r>
          </a:p>
        </p:txBody>
      </p:sp>
      <p:pic>
        <p:nvPicPr>
          <p:cNvPr id="13" name="Picture Placeholder 12" descr="A screenshot of a phone&#10;&#10;AI-generated content may be incorrect.">
            <a:extLst>
              <a:ext uri="{FF2B5EF4-FFF2-40B4-BE49-F238E27FC236}">
                <a16:creationId xmlns:a16="http://schemas.microsoft.com/office/drawing/2014/main" id="{BEA18FCB-67DD-5313-51FE-2340A3C4563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7457" r="7457"/>
          <a:stretch>
            <a:fillRect/>
          </a:stretch>
        </p:blipFill>
        <p:spPr/>
      </p:pic>
      <p:sp>
        <p:nvSpPr>
          <p:cNvPr id="7" name="Text Placeholder 6">
            <a:extLst>
              <a:ext uri="{FF2B5EF4-FFF2-40B4-BE49-F238E27FC236}">
                <a16:creationId xmlns:a16="http://schemas.microsoft.com/office/drawing/2014/main" id="{2AC165BF-05E9-BF3C-354F-4B06D352278E}"/>
              </a:ext>
            </a:extLst>
          </p:cNvPr>
          <p:cNvSpPr txBox="1">
            <a:spLocks noGrp="1"/>
          </p:cNvSpPr>
          <p:nvPr>
            <p:ph type="body" sz="quarter" idx="13"/>
          </p:nvPr>
        </p:nvSpPr>
        <p:spPr>
          <a:xfrm>
            <a:off x="368300" y="1878019"/>
            <a:ext cx="5727700" cy="2462213"/>
          </a:xfrm>
          <a:prstGeom prst="rect">
            <a:avLst/>
          </a:prstGeom>
          <a:noFill/>
        </p:spPr>
        <p:txBody>
          <a:bodyPr wrap="square">
            <a:spAutoFit/>
          </a:bodyPr>
          <a:lstStyle/>
          <a:p>
            <a:pPr marL="285750" marR="0" indent="-285750">
              <a:spcBef>
                <a:spcPts val="0"/>
              </a:spcBef>
              <a:buClr>
                <a:srgbClr val="D0271D"/>
              </a:buClr>
              <a:buFont typeface="Wingdings" panose="05000000000000000000" pitchFamily="2" charset="2"/>
              <a:buChar char="§"/>
            </a:pPr>
            <a:r>
              <a:rPr lang="en-US" sz="2000" dirty="0">
                <a:effectLst/>
                <a:ea typeface="Calibri" panose="020F0502020204030204" pitchFamily="34" charset="0"/>
                <a:cs typeface="Times New Roman" panose="02020603050405020304" pitchFamily="18" charset="0"/>
              </a:rPr>
              <a:t>Enroll in the plan,</a:t>
            </a:r>
          </a:p>
          <a:p>
            <a:pPr marL="285750" marR="0" indent="-285750">
              <a:spcBef>
                <a:spcPts val="0"/>
              </a:spcBef>
              <a:buClr>
                <a:srgbClr val="D0271D"/>
              </a:buClr>
              <a:buFont typeface="Wingdings" panose="05000000000000000000" pitchFamily="2" charset="2"/>
              <a:buChar char="§"/>
            </a:pPr>
            <a:r>
              <a:rPr lang="en-US" sz="2000" dirty="0">
                <a:effectLst/>
                <a:ea typeface="Calibri" panose="020F0502020204030204" pitchFamily="34" charset="0"/>
                <a:cs typeface="Times New Roman" panose="02020603050405020304" pitchFamily="18" charset="0"/>
              </a:rPr>
              <a:t>Make a fund transfer,</a:t>
            </a:r>
          </a:p>
          <a:p>
            <a:pPr marL="285750" marR="0" indent="-285750">
              <a:spcBef>
                <a:spcPts val="0"/>
              </a:spcBef>
              <a:buClr>
                <a:srgbClr val="D0271D"/>
              </a:buClr>
              <a:buFont typeface="Wingdings" panose="05000000000000000000" pitchFamily="2" charset="2"/>
              <a:buChar char="§"/>
            </a:pPr>
            <a:r>
              <a:rPr lang="en-US" sz="2000" dirty="0">
                <a:effectLst/>
                <a:ea typeface="Calibri" panose="020F0502020204030204" pitchFamily="34" charset="0"/>
                <a:cs typeface="Times New Roman" panose="02020603050405020304" pitchFamily="18" charset="0"/>
              </a:rPr>
              <a:t>Change your contribution amount,</a:t>
            </a:r>
          </a:p>
          <a:p>
            <a:pPr marL="285750" marR="0" indent="-285750">
              <a:spcBef>
                <a:spcPts val="0"/>
              </a:spcBef>
              <a:buClr>
                <a:srgbClr val="D0271D"/>
              </a:buClr>
              <a:buFont typeface="Wingdings" panose="05000000000000000000" pitchFamily="2" charset="2"/>
              <a:buChar char="§"/>
            </a:pPr>
            <a:r>
              <a:rPr lang="en-US" sz="2000" dirty="0">
                <a:solidFill>
                  <a:srgbClr val="000000"/>
                </a:solidFill>
                <a:effectLst/>
                <a:ea typeface="Calibri" panose="020F0502020204030204" pitchFamily="34" charset="0"/>
                <a:cs typeface="Calibri" panose="020F0502020204030204" pitchFamily="34" charset="0"/>
              </a:rPr>
              <a:t>Change how your future contributions will be invested,</a:t>
            </a:r>
            <a:endParaRPr lang="en-US" sz="2000" dirty="0">
              <a:effectLst/>
              <a:ea typeface="Calibri" panose="020F0502020204030204" pitchFamily="34" charset="0"/>
              <a:cs typeface="Times New Roman" panose="02020603050405020304" pitchFamily="18" charset="0"/>
            </a:endParaRPr>
          </a:p>
          <a:p>
            <a:pPr marR="0">
              <a:spcBef>
                <a:spcPts val="0"/>
              </a:spcBef>
              <a:buClr>
                <a:srgbClr val="D0271D"/>
              </a:buClr>
            </a:pPr>
            <a:r>
              <a:rPr lang="en-US" sz="2000" dirty="0">
                <a:solidFill>
                  <a:srgbClr val="000000"/>
                </a:solidFill>
                <a:effectLst/>
                <a:ea typeface="Calibri" panose="020F0502020204030204" pitchFamily="34" charset="0"/>
                <a:cs typeface="Calibri" panose="020F0502020204030204" pitchFamily="34" charset="0"/>
              </a:rPr>
              <a:t>And more…</a:t>
            </a:r>
            <a:endParaRPr lang="en-US" sz="2000" dirty="0">
              <a:effectLst/>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4D3E6337-32D3-735B-BC21-D4073753C113}"/>
              </a:ext>
            </a:extLst>
          </p:cNvPr>
          <p:cNvGrpSpPr/>
          <p:nvPr/>
        </p:nvGrpSpPr>
        <p:grpSpPr>
          <a:xfrm>
            <a:off x="1505818" y="5111922"/>
            <a:ext cx="2609669" cy="430887"/>
            <a:chOff x="3228439" y="4257021"/>
            <a:chExt cx="2609669" cy="430887"/>
          </a:xfrm>
        </p:grpSpPr>
        <p:pic>
          <p:nvPicPr>
            <p:cNvPr id="9" name="Picture 8" descr="Text&#10;&#10;Description automatically generated with medium confidence">
              <a:extLst>
                <a:ext uri="{FF2B5EF4-FFF2-40B4-BE49-F238E27FC236}">
                  <a16:creationId xmlns:a16="http://schemas.microsoft.com/office/drawing/2014/main" id="{B65FBF47-AA8B-5F7B-ECCA-6EEC0423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937" y="4257470"/>
              <a:ext cx="1190171" cy="415176"/>
            </a:xfrm>
            <a:prstGeom prst="rect">
              <a:avLst/>
            </a:prstGeom>
          </p:spPr>
        </p:pic>
        <p:pic>
          <p:nvPicPr>
            <p:cNvPr id="10" name="Picture 8" descr="App Store PNG Logo, Apple Store (iOS) icon Free Download - Free Transparent  PNG Logos">
              <a:extLst>
                <a:ext uri="{FF2B5EF4-FFF2-40B4-BE49-F238E27FC236}">
                  <a16:creationId xmlns:a16="http://schemas.microsoft.com/office/drawing/2014/main" id="{658F068E-D8CA-43F1-38C4-9AF1E9566D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228439" y="4257021"/>
              <a:ext cx="1349411" cy="43088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FE3273EC-04F5-F494-0DC7-D73F1655DB80}"/>
              </a:ext>
            </a:extLst>
          </p:cNvPr>
          <p:cNvSpPr/>
          <p:nvPr/>
        </p:nvSpPr>
        <p:spPr>
          <a:xfrm>
            <a:off x="914401" y="5699120"/>
            <a:ext cx="4042322" cy="485628"/>
          </a:xfrm>
          <a:prstGeom prst="rect">
            <a:avLst/>
          </a:prstGeom>
          <a:noFill/>
          <a:ln w="38100">
            <a:noFill/>
            <a:miter lim="800000"/>
          </a:ln>
        </p:spPr>
        <p:txBody>
          <a:bodyPr wrap="square" lIns="0" tIns="0" rIns="0" bIns="0" anchor="t" anchorCtr="0">
            <a:noAutofit/>
          </a:bodyPr>
          <a:lstStyle/>
          <a:p>
            <a:pPr defTabSz="1219078">
              <a:spcBef>
                <a:spcPts val="600"/>
              </a:spcBef>
            </a:pPr>
            <a:r>
              <a:rPr lang="en-US" sz="1000" dirty="0">
                <a:latin typeface="Taub Sans Text" pitchFamily="2" charset="0"/>
                <a:ea typeface="Taub Sans Text" pitchFamily="2" charset="0"/>
              </a:rPr>
              <a:t>Apple, the Apple logo, and iPhone, are trademarks of Apple Inc., registered in the U.S. and other countries. App Store is a service mark of Apple Inc. Android is a trademark of Google LLC and Google Play is a service provided by Google LLC.</a:t>
            </a:r>
          </a:p>
        </p:txBody>
      </p:sp>
      <p:sp>
        <p:nvSpPr>
          <p:cNvPr id="14" name="Subtitle">
            <a:extLst>
              <a:ext uri="{FF2B5EF4-FFF2-40B4-BE49-F238E27FC236}">
                <a16:creationId xmlns:a16="http://schemas.microsoft.com/office/drawing/2014/main" id="{50E4C43A-C7B9-B50E-7C1F-B8F820BF471D}"/>
              </a:ext>
            </a:extLst>
          </p:cNvPr>
          <p:cNvSpPr>
            <a:spLocks noGrp="1"/>
          </p:cNvSpPr>
          <p:nvPr>
            <p:ph type="body" sz="quarter" idx="15"/>
          </p:nvPr>
        </p:nvSpPr>
        <p:spPr>
          <a:xfrm>
            <a:off x="369048" y="873458"/>
            <a:ext cx="5726952" cy="328252"/>
          </a:xfrm>
        </p:spPr>
        <p:txBody>
          <a:bodyPr/>
          <a:lstStyle/>
          <a:p>
            <a:r>
              <a:rPr lang="en-US" dirty="0"/>
              <a:t>Simple, secure, real-time access</a:t>
            </a:r>
          </a:p>
        </p:txBody>
      </p:sp>
    </p:spTree>
    <p:extLst>
      <p:ext uri="{BB962C8B-B14F-4D97-AF65-F5344CB8AC3E}">
        <p14:creationId xmlns:p14="http://schemas.microsoft.com/office/powerpoint/2010/main" val="3420739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51D7-18CF-482B-E076-0D0F2438132B}"/>
              </a:ext>
            </a:extLst>
          </p:cNvPr>
          <p:cNvSpPr>
            <a:spLocks noGrp="1"/>
          </p:cNvSpPr>
          <p:nvPr>
            <p:ph type="title"/>
          </p:nvPr>
        </p:nvSpPr>
        <p:spPr/>
        <p:txBody>
          <a:bodyPr/>
          <a:lstStyle/>
          <a:p>
            <a:r>
              <a:rPr lang="en-US" dirty="0"/>
              <a:t>Enrolling in the plan</a:t>
            </a:r>
          </a:p>
        </p:txBody>
      </p:sp>
      <p:pic>
        <p:nvPicPr>
          <p:cNvPr id="9" name="Picture Placeholder 8" descr="A person standing in front of a red sign&#10;&#10;AI-generated content may be incorrect.">
            <a:extLst>
              <a:ext uri="{FF2B5EF4-FFF2-40B4-BE49-F238E27FC236}">
                <a16:creationId xmlns:a16="http://schemas.microsoft.com/office/drawing/2014/main" id="{DD43AA2D-C080-6960-C61B-66ED2D759F8F}"/>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6165" b="16165"/>
          <a:stretch>
            <a:fillRect/>
          </a:stretch>
        </p:blipFill>
        <p:spPr/>
      </p:pic>
      <p:sp>
        <p:nvSpPr>
          <p:cNvPr id="7" name="Text Placeholder 6">
            <a:extLst>
              <a:ext uri="{FF2B5EF4-FFF2-40B4-BE49-F238E27FC236}">
                <a16:creationId xmlns:a16="http://schemas.microsoft.com/office/drawing/2014/main" id="{DCFE8CB4-BB14-3AC1-317D-A1455E6C4165}"/>
              </a:ext>
            </a:extLst>
          </p:cNvPr>
          <p:cNvSpPr>
            <a:spLocks noGrp="1"/>
          </p:cNvSpPr>
          <p:nvPr>
            <p:ph type="body" sz="quarter" idx="23"/>
          </p:nvPr>
        </p:nvSpPr>
        <p:spPr/>
        <p:txBody>
          <a:bodyPr/>
          <a:lstStyle/>
          <a:p>
            <a:r>
              <a:rPr lang="en-US" dirty="0"/>
              <a:t>Auto enrollment plans</a:t>
            </a:r>
          </a:p>
        </p:txBody>
      </p:sp>
      <p:sp>
        <p:nvSpPr>
          <p:cNvPr id="4" name="TextBox 3">
            <a:extLst>
              <a:ext uri="{FF2B5EF4-FFF2-40B4-BE49-F238E27FC236}">
                <a16:creationId xmlns:a16="http://schemas.microsoft.com/office/drawing/2014/main" id="{EFE4FD09-1CEF-3004-E142-2FECDEAD073F}"/>
              </a:ext>
            </a:extLst>
          </p:cNvPr>
          <p:cNvSpPr txBox="1"/>
          <p:nvPr/>
        </p:nvSpPr>
        <p:spPr>
          <a:xfrm>
            <a:off x="2358136" y="3624976"/>
            <a:ext cx="1975982" cy="923330"/>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2000" b="1" cap="all" dirty="0">
                <a:solidFill>
                  <a:schemeClr val="bg1"/>
                </a:solidFill>
              </a:rPr>
              <a:t>Scan here to VIEW THE VIDEO.</a:t>
            </a:r>
          </a:p>
        </p:txBody>
      </p:sp>
      <p:pic>
        <p:nvPicPr>
          <p:cNvPr id="6" name="Picture 5" descr="A qr code with red squares&#10;&#10;AI-generated content may be incorrect.">
            <a:extLst>
              <a:ext uri="{FF2B5EF4-FFF2-40B4-BE49-F238E27FC236}">
                <a16:creationId xmlns:a16="http://schemas.microsoft.com/office/drawing/2014/main" id="{5F29912F-7861-D12D-46F8-2998D5B68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53" y="3315195"/>
            <a:ext cx="1443814" cy="1443814"/>
          </a:xfrm>
          <a:prstGeom prst="rect">
            <a:avLst/>
          </a:prstGeom>
        </p:spPr>
      </p:pic>
    </p:spTree>
    <p:extLst>
      <p:ext uri="{BB962C8B-B14F-4D97-AF65-F5344CB8AC3E}">
        <p14:creationId xmlns:p14="http://schemas.microsoft.com/office/powerpoint/2010/main" val="1929377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8CD9-B264-DFB8-70C4-3B35E568C00F}"/>
              </a:ext>
            </a:extLst>
          </p:cNvPr>
          <p:cNvSpPr>
            <a:spLocks noGrp="1"/>
          </p:cNvSpPr>
          <p:nvPr>
            <p:ph type="title"/>
          </p:nvPr>
        </p:nvSpPr>
        <p:spPr/>
        <p:txBody>
          <a:bodyPr/>
          <a:lstStyle/>
          <a:p>
            <a:r>
              <a:rPr lang="en-US" dirty="0"/>
              <a:t>Enrolling in the plan</a:t>
            </a:r>
          </a:p>
        </p:txBody>
      </p:sp>
      <p:pic>
        <p:nvPicPr>
          <p:cNvPr id="9" name="Picture Placeholder 8" descr="A person standing in front of a red sign&#10;&#10;AI-generated content may be incorrect.">
            <a:extLst>
              <a:ext uri="{FF2B5EF4-FFF2-40B4-BE49-F238E27FC236}">
                <a16:creationId xmlns:a16="http://schemas.microsoft.com/office/drawing/2014/main" id="{BAEB4976-D1FE-957C-6230-7DBB00A0643C}"/>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6274" b="16274"/>
          <a:stretch>
            <a:fillRect/>
          </a:stretch>
        </p:blipFill>
        <p:spPr/>
      </p:pic>
      <p:sp>
        <p:nvSpPr>
          <p:cNvPr id="7" name="Text Placeholder 6">
            <a:extLst>
              <a:ext uri="{FF2B5EF4-FFF2-40B4-BE49-F238E27FC236}">
                <a16:creationId xmlns:a16="http://schemas.microsoft.com/office/drawing/2014/main" id="{9ADCB3D4-4C27-377B-0F26-6D7947E7447E}"/>
              </a:ext>
            </a:extLst>
          </p:cNvPr>
          <p:cNvSpPr>
            <a:spLocks noGrp="1"/>
          </p:cNvSpPr>
          <p:nvPr>
            <p:ph type="body" sz="quarter" idx="23"/>
          </p:nvPr>
        </p:nvSpPr>
        <p:spPr/>
        <p:txBody>
          <a:bodyPr/>
          <a:lstStyle/>
          <a:p>
            <a:r>
              <a:rPr lang="en-US" dirty="0"/>
              <a:t>Non-auto enrollment</a:t>
            </a:r>
          </a:p>
        </p:txBody>
      </p:sp>
      <p:sp>
        <p:nvSpPr>
          <p:cNvPr id="4" name="TextBox 3">
            <a:extLst>
              <a:ext uri="{FF2B5EF4-FFF2-40B4-BE49-F238E27FC236}">
                <a16:creationId xmlns:a16="http://schemas.microsoft.com/office/drawing/2014/main" id="{4EA511A0-0128-A7D3-E4F8-95B596173DCB}"/>
              </a:ext>
            </a:extLst>
          </p:cNvPr>
          <p:cNvSpPr txBox="1"/>
          <p:nvPr/>
        </p:nvSpPr>
        <p:spPr>
          <a:xfrm>
            <a:off x="2358136" y="3624976"/>
            <a:ext cx="1975982" cy="923330"/>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2000" b="1" cap="all" dirty="0">
                <a:solidFill>
                  <a:schemeClr val="bg1"/>
                </a:solidFill>
              </a:rPr>
              <a:t>Scan here to VIEW THE VIDEO.</a:t>
            </a:r>
          </a:p>
        </p:txBody>
      </p:sp>
      <p:pic>
        <p:nvPicPr>
          <p:cNvPr id="5" name="Picture 4" descr="A qr code with red squares&#10;&#10;AI-generated content may be incorrect.">
            <a:extLst>
              <a:ext uri="{FF2B5EF4-FFF2-40B4-BE49-F238E27FC236}">
                <a16:creationId xmlns:a16="http://schemas.microsoft.com/office/drawing/2014/main" id="{FB3A9A58-B9E5-C4AE-A26E-55910EAD6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53" y="3315195"/>
            <a:ext cx="1443814" cy="1443814"/>
          </a:xfrm>
          <a:prstGeom prst="rect">
            <a:avLst/>
          </a:prstGeom>
        </p:spPr>
      </p:pic>
    </p:spTree>
    <p:extLst>
      <p:ext uri="{BB962C8B-B14F-4D97-AF65-F5344CB8AC3E}">
        <p14:creationId xmlns:p14="http://schemas.microsoft.com/office/powerpoint/2010/main" val="3489558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24A0-8788-5EE4-F134-D5445482291E}"/>
              </a:ext>
            </a:extLst>
          </p:cNvPr>
          <p:cNvSpPr>
            <a:spLocks noGrp="1"/>
          </p:cNvSpPr>
          <p:nvPr>
            <p:ph type="title"/>
          </p:nvPr>
        </p:nvSpPr>
        <p:spPr/>
        <p:txBody>
          <a:bodyPr/>
          <a:lstStyle/>
          <a:p>
            <a:r>
              <a:rPr lang="en-US" dirty="0"/>
              <a:t>Enrolling in the plan</a:t>
            </a:r>
          </a:p>
        </p:txBody>
      </p:sp>
      <p:pic>
        <p:nvPicPr>
          <p:cNvPr id="3" name="Picture 2">
            <a:extLst>
              <a:ext uri="{FF2B5EF4-FFF2-40B4-BE49-F238E27FC236}">
                <a16:creationId xmlns:a16="http://schemas.microsoft.com/office/drawing/2014/main" id="{27D329F7-8C95-4E0C-5D59-83616D714A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9812" y="1922662"/>
            <a:ext cx="4594950" cy="4191240"/>
          </a:xfrm>
          <a:prstGeom prst="rect">
            <a:avLst/>
          </a:prstGeom>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EDB26920-1766-8F92-7E5F-8EE3C11CDE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00502" y="1167118"/>
            <a:ext cx="5081686" cy="4191240"/>
          </a:xfrm>
          <a:prstGeom prst="rect">
            <a:avLst/>
          </a:prstGeom>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 name="Content Placeholder 4">
            <a:extLst>
              <a:ext uri="{FF2B5EF4-FFF2-40B4-BE49-F238E27FC236}">
                <a16:creationId xmlns:a16="http://schemas.microsoft.com/office/drawing/2014/main" id="{89CBC891-7D91-CB91-B1B4-54ABD70BA849}"/>
              </a:ext>
            </a:extLst>
          </p:cNvPr>
          <p:cNvSpPr txBox="1">
            <a:spLocks/>
          </p:cNvSpPr>
          <p:nvPr/>
        </p:nvSpPr>
        <p:spPr>
          <a:xfrm>
            <a:off x="1569690" y="1367110"/>
            <a:ext cx="2697509" cy="555552"/>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spcBef>
                <a:spcPts val="600"/>
              </a:spcBef>
              <a:defRPr/>
            </a:pPr>
            <a:r>
              <a:rPr lang="en-US" altLang="en-US" sz="2400" b="1" dirty="0">
                <a:latin typeface="Taub Sans Text" pitchFamily="2" charset="0"/>
                <a:ea typeface="Taub Sans Text" pitchFamily="2" charset="0"/>
              </a:rPr>
              <a:t>Step 1</a:t>
            </a:r>
            <a:r>
              <a:rPr lang="en-US" altLang="en-US" sz="2400" dirty="0">
                <a:latin typeface="Taub Sans Text" pitchFamily="2" charset="0"/>
                <a:ea typeface="Taub Sans Text" pitchFamily="2" charset="0"/>
              </a:rPr>
              <a:t> – About me</a:t>
            </a:r>
          </a:p>
          <a:p>
            <a:pPr marL="274320" indent="-274320" algn="ctr">
              <a:spcBef>
                <a:spcPts val="600"/>
              </a:spcBef>
              <a:defRPr/>
            </a:pPr>
            <a:endParaRPr lang="en-US" altLang="en-US" sz="2800" dirty="0">
              <a:latin typeface="Taub Sans Text" pitchFamily="2" charset="0"/>
              <a:ea typeface="Taub Sans Text" pitchFamily="2" charset="0"/>
            </a:endParaRPr>
          </a:p>
        </p:txBody>
      </p:sp>
      <p:sp>
        <p:nvSpPr>
          <p:cNvPr id="6" name="Content Placeholder 4">
            <a:extLst>
              <a:ext uri="{FF2B5EF4-FFF2-40B4-BE49-F238E27FC236}">
                <a16:creationId xmlns:a16="http://schemas.microsoft.com/office/drawing/2014/main" id="{80A04A2E-883C-B224-763D-5C629436DC3A}"/>
              </a:ext>
            </a:extLst>
          </p:cNvPr>
          <p:cNvSpPr txBox="1">
            <a:spLocks/>
          </p:cNvSpPr>
          <p:nvPr/>
        </p:nvSpPr>
        <p:spPr>
          <a:xfrm>
            <a:off x="7926983" y="5433333"/>
            <a:ext cx="2664385" cy="5150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
              <a:defRPr sz="2800" kern="1200">
                <a:solidFill>
                  <a:srgbClr val="262626"/>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262626"/>
                </a:solidFill>
                <a:latin typeface="Arial"/>
                <a:ea typeface="+mn-ea"/>
                <a:cs typeface="Arial"/>
              </a:defRPr>
            </a:lvl2pPr>
            <a:lvl3pPr marL="1143000" indent="-228600" algn="l" defTabSz="457200" rtl="0" eaLnBrk="1" latinLnBrk="0" hangingPunct="1">
              <a:spcBef>
                <a:spcPct val="20000"/>
              </a:spcBef>
              <a:buFont typeface="Wingdings" charset="2"/>
              <a:buChar char="§"/>
              <a:defRPr sz="2200" kern="1200">
                <a:solidFill>
                  <a:srgbClr val="262626"/>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262626"/>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2626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defRPr/>
            </a:pPr>
            <a:r>
              <a:rPr lang="en-US" altLang="en-US" sz="2400" b="1" dirty="0">
                <a:solidFill>
                  <a:schemeClr val="tx1"/>
                </a:solidFill>
                <a:latin typeface="Taub Sans Text" pitchFamily="2" charset="0"/>
                <a:ea typeface="Taub Sans Text" pitchFamily="2" charset="0"/>
              </a:rPr>
              <a:t>Step 2</a:t>
            </a:r>
            <a:r>
              <a:rPr lang="en-US" altLang="en-US" sz="2400" dirty="0">
                <a:solidFill>
                  <a:schemeClr val="tx1"/>
                </a:solidFill>
                <a:latin typeface="Taub Sans Text" pitchFamily="2" charset="0"/>
                <a:ea typeface="Taub Sans Text" pitchFamily="2" charset="0"/>
              </a:rPr>
              <a:t> – Set a goal</a:t>
            </a:r>
          </a:p>
        </p:txBody>
      </p:sp>
    </p:spTree>
    <p:extLst>
      <p:ext uri="{BB962C8B-B14F-4D97-AF65-F5344CB8AC3E}">
        <p14:creationId xmlns:p14="http://schemas.microsoft.com/office/powerpoint/2010/main" val="2020930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24A0-8788-5EE4-F134-D5445482291E}"/>
              </a:ext>
            </a:extLst>
          </p:cNvPr>
          <p:cNvSpPr>
            <a:spLocks noGrp="1"/>
          </p:cNvSpPr>
          <p:nvPr>
            <p:ph type="title"/>
          </p:nvPr>
        </p:nvSpPr>
        <p:spPr/>
        <p:txBody>
          <a:bodyPr/>
          <a:lstStyle/>
          <a:p>
            <a:r>
              <a:rPr lang="en-US" dirty="0"/>
              <a:t>Enrolling in the plan</a:t>
            </a:r>
          </a:p>
        </p:txBody>
      </p:sp>
      <p:sp>
        <p:nvSpPr>
          <p:cNvPr id="7" name="Content Placeholder 4">
            <a:extLst>
              <a:ext uri="{FF2B5EF4-FFF2-40B4-BE49-F238E27FC236}">
                <a16:creationId xmlns:a16="http://schemas.microsoft.com/office/drawing/2014/main" id="{619403F8-1713-E0AF-4BBB-54B3405D86DF}"/>
              </a:ext>
            </a:extLst>
          </p:cNvPr>
          <p:cNvSpPr txBox="1">
            <a:spLocks/>
          </p:cNvSpPr>
          <p:nvPr/>
        </p:nvSpPr>
        <p:spPr>
          <a:xfrm>
            <a:off x="369049" y="1968307"/>
            <a:ext cx="4828593" cy="4127116"/>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defRPr/>
            </a:pPr>
            <a:r>
              <a:rPr lang="en-US" altLang="en-US" sz="2400" b="1" dirty="0">
                <a:latin typeface="Taub Sans Text" pitchFamily="2" charset="0"/>
                <a:ea typeface="Taub Sans Text" pitchFamily="2" charset="0"/>
              </a:rPr>
              <a:t>Step 3</a:t>
            </a:r>
            <a:r>
              <a:rPr lang="en-US" altLang="en-US" sz="2400" dirty="0">
                <a:latin typeface="Taub Sans Text" pitchFamily="2" charset="0"/>
                <a:ea typeface="Taub Sans Text" pitchFamily="2" charset="0"/>
              </a:rPr>
              <a:t> – Enrollment Choices</a:t>
            </a:r>
          </a:p>
          <a:p>
            <a:pPr marL="342900" indent="-342900">
              <a:spcAft>
                <a:spcPts val="0"/>
              </a:spcAft>
              <a:buClr>
                <a:srgbClr val="D0271D"/>
              </a:buClr>
              <a:buFont typeface="Wingdings" panose="05000000000000000000" pitchFamily="2" charset="2"/>
              <a:buChar char="§"/>
              <a:defRPr/>
            </a:pPr>
            <a:r>
              <a:rPr lang="en-US" altLang="en-US" sz="2400" dirty="0">
                <a:latin typeface="Taub Sans Text" pitchFamily="2" charset="0"/>
                <a:ea typeface="Taub Sans Text" pitchFamily="2" charset="0"/>
              </a:rPr>
              <a:t>Contribution type &amp; amount</a:t>
            </a:r>
          </a:p>
          <a:p>
            <a:pPr marL="342900" indent="-342900">
              <a:spcAft>
                <a:spcPts val="0"/>
              </a:spcAft>
              <a:buClr>
                <a:srgbClr val="D0271D"/>
              </a:buClr>
              <a:buFont typeface="Wingdings" panose="05000000000000000000" pitchFamily="2" charset="2"/>
              <a:buChar char="§"/>
              <a:defRPr/>
            </a:pPr>
            <a:r>
              <a:rPr lang="en-US" altLang="en-US" sz="2400" dirty="0">
                <a:latin typeface="Taub Sans Text" pitchFamily="2" charset="0"/>
                <a:ea typeface="Taub Sans Text" pitchFamily="2" charset="0"/>
              </a:rPr>
              <a:t>Investment selection</a:t>
            </a:r>
          </a:p>
          <a:p>
            <a:pPr marL="708660" lvl="1" indent="-342900">
              <a:spcAft>
                <a:spcPts val="0"/>
              </a:spcAft>
              <a:buClr>
                <a:srgbClr val="002060"/>
              </a:buClr>
              <a:buFont typeface="Taub Sans Text" pitchFamily="2" charset="0"/>
              <a:buChar char="–"/>
              <a:defRPr/>
            </a:pPr>
            <a:r>
              <a:rPr lang="en-US" altLang="en-US" sz="2200" dirty="0">
                <a:latin typeface="Taub Sans Text" pitchFamily="2" charset="0"/>
                <a:ea typeface="Taub Sans Text" pitchFamily="2" charset="0"/>
              </a:rPr>
              <a:t>Give me advice</a:t>
            </a:r>
          </a:p>
          <a:p>
            <a:pPr marL="708660" lvl="1" indent="-342900">
              <a:spcAft>
                <a:spcPts val="0"/>
              </a:spcAft>
              <a:buClr>
                <a:srgbClr val="002060"/>
              </a:buClr>
              <a:buFont typeface="Taub Sans Text" pitchFamily="2" charset="0"/>
              <a:buChar char="–"/>
              <a:defRPr/>
            </a:pPr>
            <a:r>
              <a:rPr lang="en-US" altLang="en-US" sz="2200" dirty="0">
                <a:latin typeface="Taub Sans Text" pitchFamily="2" charset="0"/>
                <a:ea typeface="Taub Sans Text" pitchFamily="2" charset="0"/>
              </a:rPr>
              <a:t>Guide me – Target date funds</a:t>
            </a:r>
          </a:p>
          <a:p>
            <a:pPr marL="708660" lvl="1" indent="-342900">
              <a:spcAft>
                <a:spcPts val="0"/>
              </a:spcAft>
              <a:buClr>
                <a:srgbClr val="002060"/>
              </a:buClr>
              <a:buFont typeface="Taub Sans Text" pitchFamily="2" charset="0"/>
              <a:buChar char="–"/>
              <a:defRPr/>
            </a:pPr>
            <a:r>
              <a:rPr lang="en-US" altLang="en-US" sz="2200" dirty="0">
                <a:latin typeface="Taub Sans Text" pitchFamily="2" charset="0"/>
                <a:ea typeface="Taub Sans Text" pitchFamily="2" charset="0"/>
              </a:rPr>
              <a:t>Get there myself – Core funds</a:t>
            </a:r>
          </a:p>
          <a:p>
            <a:pPr marL="342900" indent="-342900">
              <a:spcAft>
                <a:spcPts val="0"/>
              </a:spcAft>
              <a:buClr>
                <a:srgbClr val="D0271D"/>
              </a:buClr>
              <a:buFont typeface="Wingdings" panose="05000000000000000000" pitchFamily="2" charset="2"/>
              <a:buChar char="§"/>
              <a:defRPr/>
            </a:pPr>
            <a:r>
              <a:rPr lang="en-US" altLang="en-US" sz="2400" dirty="0">
                <a:latin typeface="Taub Sans Text" pitchFamily="2" charset="0"/>
                <a:ea typeface="Taub Sans Text" pitchFamily="2" charset="0"/>
              </a:rPr>
              <a:t>Beneficiary selection</a:t>
            </a:r>
          </a:p>
        </p:txBody>
      </p:sp>
      <p:pic>
        <p:nvPicPr>
          <p:cNvPr id="8" name="Picture 2">
            <a:extLst>
              <a:ext uri="{FF2B5EF4-FFF2-40B4-BE49-F238E27FC236}">
                <a16:creationId xmlns:a16="http://schemas.microsoft.com/office/drawing/2014/main" id="{DD51F550-0311-8BB9-E520-96C3DDA0A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56569" y="1316436"/>
            <a:ext cx="5175600" cy="4949594"/>
          </a:xfrm>
          <a:prstGeom prst="rect">
            <a:avLst/>
          </a:prstGeom>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860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7FE4-D110-248D-7C59-A9B2BBBAEB21}"/>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49BE0A45-3C09-2527-902C-7E7CCFE4D6D9}"/>
              </a:ext>
            </a:extLst>
          </p:cNvPr>
          <p:cNvSpPr>
            <a:spLocks noGrp="1"/>
          </p:cNvSpPr>
          <p:nvPr>
            <p:ph type="title"/>
          </p:nvPr>
        </p:nvSpPr>
        <p:spPr>
          <a:xfrm>
            <a:off x="369049" y="266811"/>
            <a:ext cx="4125439" cy="1107996"/>
          </a:xfrm>
        </p:spPr>
        <p:txBody>
          <a:bodyPr/>
          <a:lstStyle/>
          <a:p>
            <a:r>
              <a:rPr lang="en-US" b="1" dirty="0"/>
              <a:t>Retirement goals</a:t>
            </a:r>
          </a:p>
        </p:txBody>
      </p:sp>
      <p:sp>
        <p:nvSpPr>
          <p:cNvPr id="9" name="Rectangle 7">
            <a:extLst>
              <a:ext uri="{FF2B5EF4-FFF2-40B4-BE49-F238E27FC236}">
                <a16:creationId xmlns:a16="http://schemas.microsoft.com/office/drawing/2014/main" id="{49B5CC76-9951-03DB-28E5-CD357DE080FC}"/>
              </a:ext>
            </a:extLst>
          </p:cNvPr>
          <p:cNvSpPr txBox="1">
            <a:spLocks noChangeArrowheads="1"/>
          </p:cNvSpPr>
          <p:nvPr/>
        </p:nvSpPr>
        <p:spPr bwMode="auto">
          <a:xfrm>
            <a:off x="766021" y="1961527"/>
            <a:ext cx="5095343" cy="35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2000" b="0" dirty="0">
                <a:solidFill>
                  <a:srgbClr val="010035"/>
                </a:solidFill>
                <a:latin typeface="Taub Sans Text" pitchFamily="2" charset="0"/>
                <a:ea typeface="Taub Sans Text" pitchFamily="2" charset="0"/>
              </a:rPr>
              <a:t>Today, the average 65 year old can expect to celebrate their </a:t>
            </a:r>
            <a:r>
              <a:rPr lang="en-US" altLang="en-US" sz="2000" b="1" dirty="0">
                <a:solidFill>
                  <a:srgbClr val="D0271D"/>
                </a:solidFill>
                <a:latin typeface="Taub Sans Text" pitchFamily="2" charset="0"/>
                <a:ea typeface="Taub Sans Text" pitchFamily="2" charset="0"/>
              </a:rPr>
              <a:t>84</a:t>
            </a:r>
            <a:r>
              <a:rPr lang="en-US" altLang="en-US" sz="2000" b="1" baseline="30000" dirty="0">
                <a:solidFill>
                  <a:srgbClr val="D0271D"/>
                </a:solidFill>
                <a:latin typeface="Taub Sans Text" pitchFamily="2" charset="0"/>
                <a:ea typeface="Taub Sans Text" pitchFamily="2" charset="0"/>
              </a:rPr>
              <a:t>th</a:t>
            </a:r>
            <a:r>
              <a:rPr lang="en-US" altLang="en-US" sz="2000" b="1" dirty="0">
                <a:solidFill>
                  <a:srgbClr val="D0271D"/>
                </a:solidFill>
                <a:latin typeface="Taub Sans Text" pitchFamily="2" charset="0"/>
                <a:ea typeface="Taub Sans Text" pitchFamily="2" charset="0"/>
              </a:rPr>
              <a:t> birthday.*</a:t>
            </a:r>
          </a:p>
          <a:p>
            <a:pPr eaLnBrk="1" hangingPunct="1"/>
            <a:endParaRPr lang="en-US" altLang="en-US" sz="2000" b="1" dirty="0">
              <a:solidFill>
                <a:srgbClr val="7968AE"/>
              </a:solidFill>
              <a:latin typeface="Taub Sans Text" pitchFamily="2" charset="0"/>
              <a:ea typeface="Taub Sans Text" pitchFamily="2" charset="0"/>
            </a:endParaRPr>
          </a:p>
          <a:p>
            <a:r>
              <a:rPr lang="en-US" altLang="en-US" sz="2000" dirty="0">
                <a:latin typeface="Taub Sans Text" pitchFamily="2" charset="0"/>
                <a:ea typeface="Taub Sans Text" pitchFamily="2" charset="0"/>
              </a:rPr>
              <a:t>Your retirement money might have to last 20…30…</a:t>
            </a:r>
            <a:r>
              <a:rPr lang="en-US" altLang="en-US" sz="2000" b="1" dirty="0">
                <a:solidFill>
                  <a:srgbClr val="D0271D"/>
                </a:solidFill>
                <a:latin typeface="Taub Sans Text" pitchFamily="2" charset="0"/>
                <a:ea typeface="Taub Sans Text" pitchFamily="2" charset="0"/>
              </a:rPr>
              <a:t>maybe even 40 years – or more!</a:t>
            </a:r>
          </a:p>
          <a:p>
            <a:endParaRPr lang="en-US" altLang="en-US" sz="2000" b="1" dirty="0">
              <a:solidFill>
                <a:srgbClr val="7968AE"/>
              </a:solidFill>
              <a:latin typeface="Taub Sans Text" pitchFamily="2" charset="0"/>
              <a:ea typeface="Taub Sans Text" pitchFamily="2" charset="0"/>
            </a:endParaRPr>
          </a:p>
          <a:p>
            <a:r>
              <a:rPr lang="en-US" altLang="en-US" sz="2000" dirty="0">
                <a:latin typeface="Taub Sans Text" pitchFamily="2" charset="0"/>
                <a:ea typeface="Taub Sans Text" pitchFamily="2" charset="0"/>
              </a:rPr>
              <a:t>What if you make it to a </a:t>
            </a:r>
            <a:r>
              <a:rPr lang="en-US" altLang="en-US" sz="2000" b="1" dirty="0">
                <a:solidFill>
                  <a:srgbClr val="D0271D"/>
                </a:solidFill>
                <a:latin typeface="Taub Sans Text" pitchFamily="2" charset="0"/>
                <a:ea typeface="Taub Sans Text" pitchFamily="2" charset="0"/>
              </a:rPr>
              <a:t>centennial celebration?</a:t>
            </a:r>
          </a:p>
          <a:p>
            <a:endParaRPr lang="en-US" altLang="en-US" sz="2000" b="1" dirty="0">
              <a:solidFill>
                <a:srgbClr val="7968AE"/>
              </a:solidFill>
              <a:latin typeface="Taub Sans Text" pitchFamily="2" charset="0"/>
              <a:ea typeface="Taub Sans Text" pitchFamily="2" charset="0"/>
            </a:endParaRPr>
          </a:p>
          <a:p>
            <a:r>
              <a:rPr lang="en-US" altLang="en-US" sz="2000" dirty="0">
                <a:latin typeface="Taub Sans Text" pitchFamily="2" charset="0"/>
                <a:ea typeface="Taub Sans Text" pitchFamily="2" charset="0"/>
              </a:rPr>
              <a:t>Strive to be “on track” with an income replacement of </a:t>
            </a:r>
            <a:r>
              <a:rPr lang="en-US" altLang="en-US" sz="2000" b="1" dirty="0">
                <a:solidFill>
                  <a:srgbClr val="D0271D"/>
                </a:solidFill>
                <a:latin typeface="Taub Sans Text" pitchFamily="2" charset="0"/>
                <a:ea typeface="Taub Sans Text" pitchFamily="2" charset="0"/>
              </a:rPr>
              <a:t>70% or more.</a:t>
            </a:r>
          </a:p>
          <a:p>
            <a:endParaRPr lang="en-US" altLang="en-US" sz="2000" b="1" dirty="0">
              <a:solidFill>
                <a:srgbClr val="7968AE"/>
              </a:solidFill>
              <a:latin typeface="Taub Sans Text" pitchFamily="2" charset="0"/>
              <a:ea typeface="Taub Sans Text" pitchFamily="2" charset="0"/>
            </a:endParaRPr>
          </a:p>
          <a:p>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p:txBody>
      </p:sp>
      <p:sp>
        <p:nvSpPr>
          <p:cNvPr id="13" name="TextBox 12">
            <a:extLst>
              <a:ext uri="{FF2B5EF4-FFF2-40B4-BE49-F238E27FC236}">
                <a16:creationId xmlns:a16="http://schemas.microsoft.com/office/drawing/2014/main" id="{AF1752EA-589B-E9DF-F6BD-91A9A623F36C}"/>
              </a:ext>
            </a:extLst>
          </p:cNvPr>
          <p:cNvSpPr txBox="1">
            <a:spLocks noChangeArrowheads="1"/>
          </p:cNvSpPr>
          <p:nvPr/>
        </p:nvSpPr>
        <p:spPr bwMode="auto">
          <a:xfrm>
            <a:off x="766021" y="5648403"/>
            <a:ext cx="382985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050" dirty="0">
                <a:solidFill>
                  <a:srgbClr val="7F7F7F"/>
                </a:solidFill>
                <a:latin typeface="Taub Sans Text" pitchFamily="2" charset="0"/>
                <a:ea typeface="Taub Sans Text" pitchFamily="2" charset="0"/>
              </a:rPr>
              <a:t>*National</a:t>
            </a:r>
            <a:r>
              <a:rPr lang="en-US" altLang="en-US" sz="1050" i="1" dirty="0">
                <a:solidFill>
                  <a:srgbClr val="7F7F7F"/>
                </a:solidFill>
                <a:latin typeface="Taub Sans Text" pitchFamily="2" charset="0"/>
                <a:ea typeface="Taub Sans Text" pitchFamily="2" charset="0"/>
              </a:rPr>
              <a:t> </a:t>
            </a:r>
            <a:r>
              <a:rPr lang="en-US" altLang="en-US" sz="1050" dirty="0">
                <a:solidFill>
                  <a:srgbClr val="7F7F7F"/>
                </a:solidFill>
                <a:latin typeface="Taub Sans Text" pitchFamily="2" charset="0"/>
                <a:ea typeface="Taub Sans Text" pitchFamily="2" charset="0"/>
              </a:rPr>
              <a:t>Center for Health Statistics Data Brief, 2019</a:t>
            </a:r>
          </a:p>
        </p:txBody>
      </p:sp>
      <p:pic>
        <p:nvPicPr>
          <p:cNvPr id="16" name="Picture 15" descr="A person carrying a person on his back&#10;&#10;AI-generated content may be incorrect.">
            <a:extLst>
              <a:ext uri="{FF2B5EF4-FFF2-40B4-BE49-F238E27FC236}">
                <a16:creationId xmlns:a16="http://schemas.microsoft.com/office/drawing/2014/main" id="{65B7FC65-B13D-533B-3238-8998C4545186}"/>
              </a:ext>
            </a:extLst>
          </p:cNvPr>
          <p:cNvPicPr>
            <a:picLocks noChangeAspect="1"/>
          </p:cNvPicPr>
          <p:nvPr/>
        </p:nvPicPr>
        <p:blipFill>
          <a:blip r:embed="rId3">
            <a:extLst>
              <a:ext uri="{28A0092B-C50C-407E-A947-70E740481C1C}">
                <a14:useLocalDpi xmlns:a14="http://schemas.microsoft.com/office/drawing/2010/main" val="0"/>
              </a:ext>
            </a:extLst>
          </a:blip>
          <a:srcRect l="6061" r="16791"/>
          <a:stretch/>
        </p:blipFill>
        <p:spPr>
          <a:xfrm>
            <a:off x="6568222" y="800441"/>
            <a:ext cx="5640945" cy="5311304"/>
          </a:xfrm>
          <a:prstGeom prst="rect">
            <a:avLst/>
          </a:prstGeom>
        </p:spPr>
      </p:pic>
    </p:spTree>
    <p:extLst>
      <p:ext uri="{BB962C8B-B14F-4D97-AF65-F5344CB8AC3E}">
        <p14:creationId xmlns:p14="http://schemas.microsoft.com/office/powerpoint/2010/main" val="4288747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98B7-683C-CC99-9EEA-FD1DE35530FF}"/>
              </a:ext>
            </a:extLst>
          </p:cNvPr>
          <p:cNvSpPr>
            <a:spLocks noGrp="1"/>
          </p:cNvSpPr>
          <p:nvPr>
            <p:ph type="title"/>
          </p:nvPr>
        </p:nvSpPr>
        <p:spPr/>
        <p:txBody>
          <a:bodyPr/>
          <a:lstStyle/>
          <a:p>
            <a:r>
              <a:rPr lang="en-US" dirty="0"/>
              <a:t>Designating your beneficiary</a:t>
            </a:r>
          </a:p>
        </p:txBody>
      </p:sp>
      <p:sp>
        <p:nvSpPr>
          <p:cNvPr id="12" name="TextBox 11">
            <a:extLst>
              <a:ext uri="{FF2B5EF4-FFF2-40B4-BE49-F238E27FC236}">
                <a16:creationId xmlns:a16="http://schemas.microsoft.com/office/drawing/2014/main" id="{E39C2841-9D65-1F7D-B16F-1ED01E7E8C25}"/>
              </a:ext>
            </a:extLst>
          </p:cNvPr>
          <p:cNvSpPr txBox="1"/>
          <p:nvPr/>
        </p:nvSpPr>
        <p:spPr>
          <a:xfrm>
            <a:off x="1545304" y="2818492"/>
            <a:ext cx="2036498" cy="1815882"/>
          </a:xfrm>
          <a:prstGeom prst="rect">
            <a:avLst/>
          </a:prstGeom>
          <a:noFill/>
        </p:spPr>
        <p:txBody>
          <a:bodyPr wrap="square">
            <a:spAutoFit/>
          </a:bodyPr>
          <a:lstStyle/>
          <a:p>
            <a:pPr algn="ctr"/>
            <a:r>
              <a:rPr lang="en-US" sz="1600" dirty="0">
                <a:solidFill>
                  <a:schemeClr val="bg1"/>
                </a:solidFill>
                <a:latin typeface="Taub Sans Text" pitchFamily="2" charset="0"/>
                <a:ea typeface="Taub Sans Text" pitchFamily="2" charset="0"/>
              </a:rPr>
              <a:t>Gather the beneficiary’s birth date and Social Security number, as that information is needed to add them to your account.</a:t>
            </a:r>
          </a:p>
        </p:txBody>
      </p:sp>
      <p:sp>
        <p:nvSpPr>
          <p:cNvPr id="13" name="TextBox 12">
            <a:extLst>
              <a:ext uri="{FF2B5EF4-FFF2-40B4-BE49-F238E27FC236}">
                <a16:creationId xmlns:a16="http://schemas.microsoft.com/office/drawing/2014/main" id="{9DC68642-3CE2-C209-57C4-BCD5E97C10E4}"/>
              </a:ext>
            </a:extLst>
          </p:cNvPr>
          <p:cNvSpPr txBox="1"/>
          <p:nvPr/>
        </p:nvSpPr>
        <p:spPr>
          <a:xfrm>
            <a:off x="4812631" y="2833826"/>
            <a:ext cx="2309851" cy="1815882"/>
          </a:xfrm>
          <a:prstGeom prst="rect">
            <a:avLst/>
          </a:prstGeom>
          <a:noFill/>
        </p:spPr>
        <p:txBody>
          <a:bodyPr wrap="square">
            <a:spAutoFit/>
          </a:bodyPr>
          <a:lstStyle/>
          <a:p>
            <a:pPr algn="ctr"/>
            <a:r>
              <a:rPr lang="en-US" sz="1600" dirty="0">
                <a:solidFill>
                  <a:schemeClr val="bg1"/>
                </a:solidFill>
                <a:latin typeface="Taub Sans Text" pitchFamily="2" charset="0"/>
                <a:ea typeface="Taub Sans Text" pitchFamily="2" charset="0"/>
              </a:rPr>
              <a:t>Log in to your account through the Plan website; from the Personal Information menu, click Beneficiary Information, then click Add/Edit Beneficiary.</a:t>
            </a:r>
          </a:p>
        </p:txBody>
      </p:sp>
      <p:sp>
        <p:nvSpPr>
          <p:cNvPr id="14" name="TextBox 13">
            <a:extLst>
              <a:ext uri="{FF2B5EF4-FFF2-40B4-BE49-F238E27FC236}">
                <a16:creationId xmlns:a16="http://schemas.microsoft.com/office/drawing/2014/main" id="{EB39DE16-A7EE-C8C4-47D1-66C0B71464FF}"/>
              </a:ext>
            </a:extLst>
          </p:cNvPr>
          <p:cNvSpPr txBox="1"/>
          <p:nvPr/>
        </p:nvSpPr>
        <p:spPr>
          <a:xfrm>
            <a:off x="8631515" y="2861393"/>
            <a:ext cx="1574075" cy="1569660"/>
          </a:xfrm>
          <a:prstGeom prst="rect">
            <a:avLst/>
          </a:prstGeom>
          <a:noFill/>
        </p:spPr>
        <p:txBody>
          <a:bodyPr wrap="square">
            <a:spAutoFit/>
          </a:bodyPr>
          <a:lstStyle/>
          <a:p>
            <a:pPr algn="ctr"/>
            <a:r>
              <a:rPr lang="en-US" sz="1600" dirty="0">
                <a:solidFill>
                  <a:schemeClr val="bg1"/>
                </a:solidFill>
                <a:latin typeface="Taub Sans Text" pitchFamily="2" charset="0"/>
                <a:ea typeface="Taub Sans Text" pitchFamily="2" charset="0"/>
              </a:rPr>
              <a:t>Remember to review and update your beneficiaries regularly  for life events.</a:t>
            </a:r>
          </a:p>
        </p:txBody>
      </p:sp>
      <p:sp>
        <p:nvSpPr>
          <p:cNvPr id="15" name="Stat 1">
            <a:extLst>
              <a:ext uri="{FF2B5EF4-FFF2-40B4-BE49-F238E27FC236}">
                <a16:creationId xmlns:a16="http://schemas.microsoft.com/office/drawing/2014/main" id="{73C7791E-C77B-4199-87AC-EE849F4C44F4}"/>
              </a:ext>
            </a:extLst>
          </p:cNvPr>
          <p:cNvSpPr txBox="1">
            <a:spLocks/>
          </p:cNvSpPr>
          <p:nvPr/>
        </p:nvSpPr>
        <p:spPr>
          <a:xfrm>
            <a:off x="2324891" y="2027891"/>
            <a:ext cx="477323" cy="790601"/>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3600" b="1" dirty="0">
                <a:solidFill>
                  <a:schemeClr val="bg1"/>
                </a:solidFill>
              </a:rPr>
              <a:t>1</a:t>
            </a:r>
          </a:p>
        </p:txBody>
      </p:sp>
      <p:sp>
        <p:nvSpPr>
          <p:cNvPr id="16" name="Stat 1">
            <a:extLst>
              <a:ext uri="{FF2B5EF4-FFF2-40B4-BE49-F238E27FC236}">
                <a16:creationId xmlns:a16="http://schemas.microsoft.com/office/drawing/2014/main" id="{B13B7D73-C3C0-7FB0-1886-8489BF6C48C9}"/>
              </a:ext>
            </a:extLst>
          </p:cNvPr>
          <p:cNvSpPr txBox="1">
            <a:spLocks/>
          </p:cNvSpPr>
          <p:nvPr/>
        </p:nvSpPr>
        <p:spPr>
          <a:xfrm>
            <a:off x="5646713" y="2027183"/>
            <a:ext cx="477323" cy="790601"/>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3600" b="1" dirty="0">
                <a:solidFill>
                  <a:schemeClr val="bg1"/>
                </a:solidFill>
              </a:rPr>
              <a:t>2</a:t>
            </a:r>
          </a:p>
        </p:txBody>
      </p:sp>
      <p:sp>
        <p:nvSpPr>
          <p:cNvPr id="17" name="Stat 1">
            <a:extLst>
              <a:ext uri="{FF2B5EF4-FFF2-40B4-BE49-F238E27FC236}">
                <a16:creationId xmlns:a16="http://schemas.microsoft.com/office/drawing/2014/main" id="{45CD868E-69FA-8C0B-B58E-4B6D7701401C}"/>
              </a:ext>
            </a:extLst>
          </p:cNvPr>
          <p:cNvSpPr txBox="1">
            <a:spLocks/>
          </p:cNvSpPr>
          <p:nvPr/>
        </p:nvSpPr>
        <p:spPr>
          <a:xfrm>
            <a:off x="9195932" y="2030813"/>
            <a:ext cx="477323" cy="790601"/>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3600" b="1" dirty="0">
                <a:solidFill>
                  <a:schemeClr val="bg1"/>
                </a:solidFill>
              </a:rPr>
              <a:t>3</a:t>
            </a:r>
          </a:p>
        </p:txBody>
      </p:sp>
    </p:spTree>
    <p:extLst>
      <p:ext uri="{BB962C8B-B14F-4D97-AF65-F5344CB8AC3E}">
        <p14:creationId xmlns:p14="http://schemas.microsoft.com/office/powerpoint/2010/main" val="461153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EEAE7-E504-96FE-A603-BE24C37D56C2}"/>
            </a:ext>
          </a:extLst>
        </p:cNvPr>
        <p:cNvGrpSpPr/>
        <p:nvPr/>
      </p:nvGrpSpPr>
      <p:grpSpPr>
        <a:xfrm>
          <a:off x="0" y="0"/>
          <a:ext cx="0" cy="0"/>
          <a:chOff x="0" y="0"/>
          <a:chExt cx="0" cy="0"/>
        </a:xfrm>
      </p:grpSpPr>
      <p:sp>
        <p:nvSpPr>
          <p:cNvPr id="3" name="Slide title">
            <a:extLst>
              <a:ext uri="{FF2B5EF4-FFF2-40B4-BE49-F238E27FC236}">
                <a16:creationId xmlns:a16="http://schemas.microsoft.com/office/drawing/2014/main" id="{34C3FAF6-509D-6A9E-FFAF-EE5572F440E8}"/>
              </a:ext>
            </a:extLst>
          </p:cNvPr>
          <p:cNvSpPr>
            <a:spLocks noGrp="1"/>
          </p:cNvSpPr>
          <p:nvPr>
            <p:ph type="title"/>
          </p:nvPr>
        </p:nvSpPr>
        <p:spPr>
          <a:xfrm>
            <a:off x="369049" y="355902"/>
            <a:ext cx="11487110" cy="738568"/>
          </a:xfrm>
        </p:spPr>
        <p:txBody>
          <a:bodyPr>
            <a:normAutofit/>
          </a:bodyPr>
          <a:lstStyle/>
          <a:p>
            <a:r>
              <a:rPr lang="en-US" dirty="0"/>
              <a:t>Financial wellness experience</a:t>
            </a:r>
          </a:p>
        </p:txBody>
      </p:sp>
      <p:sp>
        <p:nvSpPr>
          <p:cNvPr id="17" name="Text Placeholder 1">
            <a:extLst>
              <a:ext uri="{FF2B5EF4-FFF2-40B4-BE49-F238E27FC236}">
                <a16:creationId xmlns:a16="http://schemas.microsoft.com/office/drawing/2014/main" id="{92725387-3F1A-4E3E-504F-EA80F0A9E47A}"/>
              </a:ext>
            </a:extLst>
          </p:cNvPr>
          <p:cNvSpPr>
            <a:spLocks noGrp="1"/>
          </p:cNvSpPr>
          <p:nvPr>
            <p:ph type="body" sz="quarter" idx="27"/>
          </p:nvPr>
        </p:nvSpPr>
        <p:spPr>
          <a:xfrm>
            <a:off x="922218" y="2382974"/>
            <a:ext cx="2736494" cy="215872"/>
          </a:xfrm>
        </p:spPr>
        <p:txBody>
          <a:bodyPr/>
          <a:lstStyle/>
          <a:p>
            <a:r>
              <a:rPr lang="en-US" sz="1600" dirty="0"/>
              <a:t>Take the assessment</a:t>
            </a:r>
          </a:p>
        </p:txBody>
      </p:sp>
      <p:sp>
        <p:nvSpPr>
          <p:cNvPr id="16" name="Text Placeholder 2">
            <a:extLst>
              <a:ext uri="{FF2B5EF4-FFF2-40B4-BE49-F238E27FC236}">
                <a16:creationId xmlns:a16="http://schemas.microsoft.com/office/drawing/2014/main" id="{AB5B95FC-AAEC-065F-81BD-58D1EF000DEC}"/>
              </a:ext>
            </a:extLst>
          </p:cNvPr>
          <p:cNvSpPr>
            <a:spLocks noGrp="1"/>
          </p:cNvSpPr>
          <p:nvPr>
            <p:ph type="body" sz="quarter" idx="28"/>
          </p:nvPr>
        </p:nvSpPr>
        <p:spPr>
          <a:xfrm>
            <a:off x="4726959" y="2286722"/>
            <a:ext cx="2736494" cy="215872"/>
          </a:xfrm>
        </p:spPr>
        <p:txBody>
          <a:bodyPr/>
          <a:lstStyle/>
          <a:p>
            <a:r>
              <a:rPr lang="en-US" sz="1600" dirty="0"/>
              <a:t>View your personalized dashboard</a:t>
            </a:r>
          </a:p>
        </p:txBody>
      </p:sp>
      <p:sp>
        <p:nvSpPr>
          <p:cNvPr id="15" name="Text Placeholder 3">
            <a:extLst>
              <a:ext uri="{FF2B5EF4-FFF2-40B4-BE49-F238E27FC236}">
                <a16:creationId xmlns:a16="http://schemas.microsoft.com/office/drawing/2014/main" id="{A7A20F63-6F09-B602-864B-94B2F1951B58}"/>
              </a:ext>
            </a:extLst>
          </p:cNvPr>
          <p:cNvSpPr>
            <a:spLocks noGrp="1"/>
          </p:cNvSpPr>
          <p:nvPr>
            <p:ph type="body" sz="quarter" idx="29"/>
          </p:nvPr>
        </p:nvSpPr>
        <p:spPr>
          <a:xfrm>
            <a:off x="8533288" y="2382974"/>
            <a:ext cx="2736494" cy="215872"/>
          </a:xfrm>
        </p:spPr>
        <p:txBody>
          <a:bodyPr/>
          <a:lstStyle/>
          <a:p>
            <a:r>
              <a:rPr lang="en-US" sz="1600" dirty="0"/>
              <a:t>Visit the Resource Center</a:t>
            </a:r>
          </a:p>
        </p:txBody>
      </p:sp>
      <p:pic>
        <p:nvPicPr>
          <p:cNvPr id="43" name="Picture Placeholder 42" descr="A screenshot of a website&#10;&#10;AI-generated content may be incorrect.">
            <a:extLst>
              <a:ext uri="{FF2B5EF4-FFF2-40B4-BE49-F238E27FC236}">
                <a16:creationId xmlns:a16="http://schemas.microsoft.com/office/drawing/2014/main" id="{7623CDBB-1E93-FF50-CFD9-112A69573EC4}"/>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7042" r="7042"/>
          <a:stretch>
            <a:fillRect/>
          </a:stretch>
        </p:blipFill>
        <p:spPr>
          <a:ln>
            <a:solidFill>
              <a:schemeClr val="bg1">
                <a:lumMod val="65000"/>
              </a:schemeClr>
            </a:solidFill>
          </a:ln>
        </p:spPr>
      </p:pic>
      <p:pic>
        <p:nvPicPr>
          <p:cNvPr id="41" name="Picture Placeholder 40" descr="A screenshot of a website&#10;&#10;AI-generated content may be incorrect.">
            <a:extLst>
              <a:ext uri="{FF2B5EF4-FFF2-40B4-BE49-F238E27FC236}">
                <a16:creationId xmlns:a16="http://schemas.microsoft.com/office/drawing/2014/main" id="{516E9705-5965-A8F2-5487-95EBFA5DE8A9}"/>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4426" r="4426"/>
          <a:stretch>
            <a:fillRect/>
          </a:stretch>
        </p:blipFill>
        <p:spPr>
          <a:ln>
            <a:solidFill>
              <a:schemeClr val="bg1">
                <a:lumMod val="65000"/>
              </a:schemeClr>
            </a:solidFill>
          </a:ln>
        </p:spPr>
      </p:pic>
      <p:pic>
        <p:nvPicPr>
          <p:cNvPr id="53" name="Picture Placeholder 52" descr="A screenshot of a computer&#10;&#10;AI-generated content may be incorrect.">
            <a:extLst>
              <a:ext uri="{FF2B5EF4-FFF2-40B4-BE49-F238E27FC236}">
                <a16:creationId xmlns:a16="http://schemas.microsoft.com/office/drawing/2014/main" id="{F20AA5C1-82C2-1862-F80F-C105CF3154D1}"/>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823" b="823"/>
          <a:stretch>
            <a:fillRect/>
          </a:stretch>
        </p:blipFill>
        <p:spPr>
          <a:ln>
            <a:solidFill>
              <a:schemeClr val="bg1">
                <a:lumMod val="85000"/>
              </a:schemeClr>
            </a:solidFill>
          </a:ln>
        </p:spPr>
      </p:pic>
    </p:spTree>
    <p:extLst>
      <p:ext uri="{BB962C8B-B14F-4D97-AF65-F5344CB8AC3E}">
        <p14:creationId xmlns:p14="http://schemas.microsoft.com/office/powerpoint/2010/main" val="2912728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10B25-D976-F249-A370-662C4E17B9BB}"/>
              </a:ext>
            </a:extLst>
          </p:cNvPr>
          <p:cNvSpPr>
            <a:spLocks noGrp="1"/>
          </p:cNvSpPr>
          <p:nvPr>
            <p:ph type="title"/>
          </p:nvPr>
        </p:nvSpPr>
        <p:spPr/>
        <p:txBody>
          <a:bodyPr/>
          <a:lstStyle/>
          <a:p>
            <a:r>
              <a:rPr lang="en-US" dirty="0"/>
              <a:t>Voya cares®</a:t>
            </a:r>
          </a:p>
        </p:txBody>
      </p:sp>
      <p:sp>
        <p:nvSpPr>
          <p:cNvPr id="10" name="Subtitle">
            <a:extLst>
              <a:ext uri="{FF2B5EF4-FFF2-40B4-BE49-F238E27FC236}">
                <a16:creationId xmlns:a16="http://schemas.microsoft.com/office/drawing/2014/main" id="{0CE74CF0-D862-C893-F18D-9B9CC1C46E4A}"/>
              </a:ext>
            </a:extLst>
          </p:cNvPr>
          <p:cNvSpPr>
            <a:spLocks noGrp="1"/>
          </p:cNvSpPr>
          <p:nvPr>
            <p:ph type="body" sz="quarter" idx="15"/>
          </p:nvPr>
        </p:nvSpPr>
        <p:spPr/>
        <p:txBody>
          <a:bodyPr/>
          <a:lstStyle/>
          <a:p>
            <a:r>
              <a:rPr lang="en-US" dirty="0">
                <a:solidFill>
                  <a:srgbClr val="D0271D"/>
                </a:solidFill>
              </a:rPr>
              <a:t>Helping the special needs community</a:t>
            </a:r>
          </a:p>
        </p:txBody>
      </p:sp>
      <p:sp>
        <p:nvSpPr>
          <p:cNvPr id="7" name="Stat 1">
            <a:extLst>
              <a:ext uri="{FF2B5EF4-FFF2-40B4-BE49-F238E27FC236}">
                <a16:creationId xmlns:a16="http://schemas.microsoft.com/office/drawing/2014/main" id="{62693B12-A64E-382F-4461-EC8B157BE87D}"/>
              </a:ext>
            </a:extLst>
          </p:cNvPr>
          <p:cNvSpPr>
            <a:spLocks noGrp="1"/>
          </p:cNvSpPr>
          <p:nvPr>
            <p:ph type="body" sz="quarter" idx="46"/>
          </p:nvPr>
        </p:nvSpPr>
        <p:spPr>
          <a:xfrm>
            <a:off x="9956375" y="793996"/>
            <a:ext cx="1866576" cy="501745"/>
          </a:xfrm>
        </p:spPr>
        <p:txBody>
          <a:bodyPr/>
          <a:lstStyle/>
          <a:p>
            <a:r>
              <a:rPr lang="en-US" sz="2400" dirty="0">
                <a:solidFill>
                  <a:schemeClr val="tx2"/>
                </a:solidFill>
              </a:rPr>
              <a:t>Education</a:t>
            </a:r>
          </a:p>
        </p:txBody>
      </p:sp>
      <p:sp>
        <p:nvSpPr>
          <p:cNvPr id="6" name="Text 1">
            <a:extLst>
              <a:ext uri="{FF2B5EF4-FFF2-40B4-BE49-F238E27FC236}">
                <a16:creationId xmlns:a16="http://schemas.microsoft.com/office/drawing/2014/main" id="{54D27BCA-4438-1AD2-CC0C-9406D92BC945}"/>
              </a:ext>
            </a:extLst>
          </p:cNvPr>
          <p:cNvSpPr>
            <a:spLocks noGrp="1"/>
          </p:cNvSpPr>
          <p:nvPr>
            <p:ph type="body" sz="quarter" idx="39"/>
          </p:nvPr>
        </p:nvSpPr>
        <p:spPr>
          <a:xfrm>
            <a:off x="9479528" y="1295741"/>
            <a:ext cx="2280826" cy="463240"/>
          </a:xfrm>
        </p:spPr>
        <p:txBody>
          <a:bodyPr/>
          <a:lstStyle/>
          <a:p>
            <a:pPr algn="ctr" defTabSz="457200" fontAlgn="auto">
              <a:spcBef>
                <a:spcPts val="0"/>
              </a:spcBef>
              <a:spcAft>
                <a:spcPts val="0"/>
              </a:spcAft>
              <a:defRPr/>
            </a:pPr>
            <a:r>
              <a:rPr lang="en-US" sz="1600" dirty="0">
                <a:ea typeface="+mn-ea"/>
              </a:rPr>
              <a:t>Voyacares</a:t>
            </a:r>
            <a:r>
              <a:rPr lang="en-US" sz="1400" dirty="0">
                <a:ea typeface="+mn-ea"/>
              </a:rPr>
              <a:t>.com/Individuals</a:t>
            </a:r>
          </a:p>
        </p:txBody>
      </p:sp>
      <p:sp>
        <p:nvSpPr>
          <p:cNvPr id="5" name="Stat 2">
            <a:extLst>
              <a:ext uri="{FF2B5EF4-FFF2-40B4-BE49-F238E27FC236}">
                <a16:creationId xmlns:a16="http://schemas.microsoft.com/office/drawing/2014/main" id="{CF879DBD-F9D1-3E63-BBF8-FF63D3E5D23F}"/>
              </a:ext>
            </a:extLst>
          </p:cNvPr>
          <p:cNvSpPr>
            <a:spLocks noGrp="1"/>
          </p:cNvSpPr>
          <p:nvPr>
            <p:ph type="body" sz="quarter" idx="48"/>
          </p:nvPr>
        </p:nvSpPr>
        <p:spPr>
          <a:xfrm>
            <a:off x="9428638" y="2793679"/>
            <a:ext cx="2509533" cy="501745"/>
          </a:xfrm>
        </p:spPr>
        <p:txBody>
          <a:bodyPr/>
          <a:lstStyle/>
          <a:p>
            <a:pPr algn="ctr"/>
            <a:r>
              <a:rPr lang="en-US" sz="2400" dirty="0">
                <a:solidFill>
                  <a:schemeClr val="tx2"/>
                </a:solidFill>
              </a:rPr>
              <a:t>Advocacy and thought leadership</a:t>
            </a:r>
          </a:p>
        </p:txBody>
      </p:sp>
      <p:sp>
        <p:nvSpPr>
          <p:cNvPr id="4" name="Text 2">
            <a:extLst>
              <a:ext uri="{FF2B5EF4-FFF2-40B4-BE49-F238E27FC236}">
                <a16:creationId xmlns:a16="http://schemas.microsoft.com/office/drawing/2014/main" id="{D0A6F661-EDC9-E700-2D38-016D73FF02B7}"/>
              </a:ext>
            </a:extLst>
          </p:cNvPr>
          <p:cNvSpPr>
            <a:spLocks noGrp="1"/>
          </p:cNvSpPr>
          <p:nvPr>
            <p:ph type="body" sz="quarter" idx="47"/>
          </p:nvPr>
        </p:nvSpPr>
        <p:spPr>
          <a:xfrm>
            <a:off x="9479529" y="3633106"/>
            <a:ext cx="2458642" cy="463240"/>
          </a:xfrm>
        </p:spPr>
        <p:txBody>
          <a:bodyPr/>
          <a:lstStyle/>
          <a:p>
            <a:pPr algn="ctr" defTabSz="457200" fontAlgn="auto">
              <a:spcBef>
                <a:spcPts val="0"/>
              </a:spcBef>
              <a:spcAft>
                <a:spcPts val="0"/>
              </a:spcAft>
              <a:defRPr/>
            </a:pPr>
            <a:r>
              <a:rPr lang="en-US" sz="1600" dirty="0">
                <a:ea typeface="+mn-ea"/>
              </a:rPr>
              <a:t>Voyacares.com/Advocacy</a:t>
            </a:r>
          </a:p>
        </p:txBody>
      </p:sp>
      <p:sp>
        <p:nvSpPr>
          <p:cNvPr id="3" name="Stat 3">
            <a:extLst>
              <a:ext uri="{FF2B5EF4-FFF2-40B4-BE49-F238E27FC236}">
                <a16:creationId xmlns:a16="http://schemas.microsoft.com/office/drawing/2014/main" id="{7EA67356-2286-A1F5-2194-F6C859813447}"/>
              </a:ext>
            </a:extLst>
          </p:cNvPr>
          <p:cNvSpPr>
            <a:spLocks noGrp="1"/>
          </p:cNvSpPr>
          <p:nvPr>
            <p:ph type="body" sz="quarter" idx="50"/>
          </p:nvPr>
        </p:nvSpPr>
        <p:spPr>
          <a:xfrm>
            <a:off x="9750116" y="5280743"/>
            <a:ext cx="1866576" cy="501745"/>
          </a:xfrm>
        </p:spPr>
        <p:txBody>
          <a:bodyPr/>
          <a:lstStyle/>
          <a:p>
            <a:pPr algn="ctr"/>
            <a:r>
              <a:rPr lang="en-US" sz="2400" dirty="0">
                <a:solidFill>
                  <a:schemeClr val="bg1"/>
                </a:solidFill>
              </a:rPr>
              <a:t>Solutions</a:t>
            </a:r>
          </a:p>
        </p:txBody>
      </p:sp>
      <p:sp>
        <p:nvSpPr>
          <p:cNvPr id="2" name="Text 3">
            <a:extLst>
              <a:ext uri="{FF2B5EF4-FFF2-40B4-BE49-F238E27FC236}">
                <a16:creationId xmlns:a16="http://schemas.microsoft.com/office/drawing/2014/main" id="{E0679697-7BE9-D439-C70A-5C55DB790A59}"/>
              </a:ext>
            </a:extLst>
          </p:cNvPr>
          <p:cNvSpPr>
            <a:spLocks noGrp="1"/>
          </p:cNvSpPr>
          <p:nvPr>
            <p:ph type="body" sz="quarter" idx="49"/>
          </p:nvPr>
        </p:nvSpPr>
        <p:spPr>
          <a:xfrm>
            <a:off x="9428637" y="5782488"/>
            <a:ext cx="2509533" cy="463240"/>
          </a:xfrm>
        </p:spPr>
        <p:txBody>
          <a:bodyPr/>
          <a:lstStyle/>
          <a:p>
            <a:pPr algn="ctr" defTabSz="457200" fontAlgn="auto">
              <a:spcBef>
                <a:spcPts val="0"/>
              </a:spcBef>
              <a:spcAft>
                <a:spcPts val="0"/>
              </a:spcAft>
              <a:defRPr/>
            </a:pPr>
            <a:r>
              <a:rPr lang="en-US" sz="1600" dirty="0">
                <a:ea typeface="+mn-ea"/>
              </a:rPr>
              <a:t>Voyacares.com/Employers</a:t>
            </a:r>
          </a:p>
          <a:p>
            <a:endParaRPr lang="en-US" sz="1600" dirty="0">
              <a:solidFill>
                <a:schemeClr val="bg1"/>
              </a:solidFill>
            </a:endParaRPr>
          </a:p>
          <a:p>
            <a:endParaRPr lang="en-US" sz="1600" dirty="0">
              <a:solidFill>
                <a:schemeClr val="bg1"/>
              </a:solidFill>
            </a:endParaRPr>
          </a:p>
        </p:txBody>
      </p:sp>
      <p:sp>
        <p:nvSpPr>
          <p:cNvPr id="14" name="Rectangle 13">
            <a:extLst>
              <a:ext uri="{FF2B5EF4-FFF2-40B4-BE49-F238E27FC236}">
                <a16:creationId xmlns:a16="http://schemas.microsoft.com/office/drawing/2014/main" id="{CDF5571D-EDF9-D1C1-4B48-8327C3C2C757}"/>
              </a:ext>
            </a:extLst>
          </p:cNvPr>
          <p:cNvSpPr/>
          <p:nvPr/>
        </p:nvSpPr>
        <p:spPr>
          <a:xfrm>
            <a:off x="1848932" y="6209252"/>
            <a:ext cx="6055555" cy="577081"/>
          </a:xfrm>
          <a:prstGeom prst="rect">
            <a:avLst/>
          </a:prstGeom>
        </p:spPr>
        <p:txBody>
          <a:bodyPr wrap="square">
            <a:spAutoFit/>
          </a:bodyPr>
          <a:lstStyle/>
          <a:p>
            <a:r>
              <a:rPr lang="en-US" sz="1050" b="1" dirty="0">
                <a:latin typeface="Taub Sans Text" pitchFamily="2" charset="0"/>
                <a:ea typeface="Taub Sans Text" pitchFamily="2" charset="0"/>
              </a:rPr>
              <a:t>1 </a:t>
            </a:r>
            <a:r>
              <a:rPr lang="en-US" sz="1050" dirty="0">
                <a:effectLst/>
                <a:latin typeface="Taub Sans Text" pitchFamily="2" charset="0"/>
                <a:ea typeface="Taub Sans Text" pitchFamily="2" charset="0"/>
              </a:rPr>
              <a:t>Disability Impacts All of Us Infographic.” Centers for Disease Control and Prevention, 15 May 2023</a:t>
            </a:r>
          </a:p>
          <a:p>
            <a:pPr marL="0" lvl="1" defTabSz="457200" fontAlgn="auto">
              <a:spcBef>
                <a:spcPts val="0"/>
              </a:spcBef>
              <a:spcAft>
                <a:spcPts val="0"/>
              </a:spcAft>
              <a:defRPr/>
            </a:pPr>
            <a:r>
              <a:rPr lang="en-US" sz="1050" b="1" dirty="0">
                <a:latin typeface="Taub Sans Text" pitchFamily="2" charset="0"/>
                <a:ea typeface="Taub Sans Text" pitchFamily="2" charset="0"/>
              </a:rPr>
              <a:t>2</a:t>
            </a:r>
            <a:r>
              <a:rPr lang="en-US" sz="1050" dirty="0">
                <a:latin typeface="Taub Sans Text" pitchFamily="2" charset="0"/>
                <a:ea typeface="Taub Sans Text" pitchFamily="2" charset="0"/>
              </a:rPr>
              <a:t> </a:t>
            </a:r>
            <a:r>
              <a:rPr lang="en-US" sz="1050" dirty="0">
                <a:effectLst/>
                <a:latin typeface="Taub Sans Text" pitchFamily="2" charset="0"/>
                <a:ea typeface="Taub Sans Text" pitchFamily="2" charset="0"/>
              </a:rPr>
              <a:t>Do you see yourself as a caregiver? Guardian Life Insurance, 2023 https://www.guardianlife.com/are-you-a-caregiver.</a:t>
            </a:r>
            <a:endParaRPr lang="en-US" sz="1050" dirty="0">
              <a:latin typeface="Taub Sans Text" pitchFamily="2" charset="0"/>
              <a:ea typeface="Taub Sans Text" pitchFamily="2" charset="0"/>
            </a:endParaRPr>
          </a:p>
        </p:txBody>
      </p:sp>
      <p:sp>
        <p:nvSpPr>
          <p:cNvPr id="13" name="Rectángulo 29">
            <a:extLst>
              <a:ext uri="{FF2B5EF4-FFF2-40B4-BE49-F238E27FC236}">
                <a16:creationId xmlns:a16="http://schemas.microsoft.com/office/drawing/2014/main" id="{37AFD69F-8D04-1E91-D164-A06E891EEFC2}"/>
              </a:ext>
              <a:ext uri="{C183D7F6-B498-43B3-948B-1728B52AA6E4}">
                <adec:decorative xmlns:adec="http://schemas.microsoft.com/office/drawing/2017/decorative" val="1"/>
              </a:ext>
            </a:extLst>
          </p:cNvPr>
          <p:cNvSpPr/>
          <p:nvPr/>
        </p:nvSpPr>
        <p:spPr>
          <a:xfrm>
            <a:off x="12188" y="1295741"/>
            <a:ext cx="6021215" cy="2154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dirty="0">
              <a:solidFill>
                <a:schemeClr val="tx1"/>
              </a:solidFill>
              <a:latin typeface="Taub Sans Text" pitchFamily="2" charset="77"/>
              <a:ea typeface="Taub Sans Text" pitchFamily="2" charset="77"/>
            </a:endParaRPr>
          </a:p>
        </p:txBody>
      </p:sp>
      <p:sp>
        <p:nvSpPr>
          <p:cNvPr id="17" name="Rectangle 16">
            <a:extLst>
              <a:ext uri="{FF2B5EF4-FFF2-40B4-BE49-F238E27FC236}">
                <a16:creationId xmlns:a16="http://schemas.microsoft.com/office/drawing/2014/main" id="{48C5DAC1-B08D-C20E-8846-A50181BC187A}"/>
              </a:ext>
            </a:extLst>
          </p:cNvPr>
          <p:cNvSpPr/>
          <p:nvPr/>
        </p:nvSpPr>
        <p:spPr>
          <a:xfrm>
            <a:off x="0" y="3476307"/>
            <a:ext cx="9256295" cy="487617"/>
          </a:xfrm>
          <a:prstGeom prst="rect">
            <a:avLst/>
          </a:prstGeom>
          <a:solidFill>
            <a:srgbClr val="D0271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H2">
            <a:extLst>
              <a:ext uri="{FF2B5EF4-FFF2-40B4-BE49-F238E27FC236}">
                <a16:creationId xmlns:a16="http://schemas.microsoft.com/office/drawing/2014/main" id="{34365670-2904-6082-B53D-0BC166E226D4}"/>
              </a:ext>
            </a:extLst>
          </p:cNvPr>
          <p:cNvSpPr>
            <a:spLocks noGrp="1"/>
          </p:cNvSpPr>
          <p:nvPr>
            <p:ph type="body" sz="quarter" idx="14"/>
          </p:nvPr>
        </p:nvSpPr>
        <p:spPr>
          <a:xfrm>
            <a:off x="1102715" y="3544134"/>
            <a:ext cx="6801772" cy="328295"/>
          </a:xfrm>
        </p:spPr>
        <p:txBody>
          <a:bodyPr/>
          <a:lstStyle/>
          <a:p>
            <a:r>
              <a:rPr lang="en-US" dirty="0">
                <a:solidFill>
                  <a:schemeClr val="bg1"/>
                </a:solidFill>
              </a:rPr>
              <a:t>Guiding the way through the planning journey</a:t>
            </a:r>
          </a:p>
        </p:txBody>
      </p:sp>
      <p:pic>
        <p:nvPicPr>
          <p:cNvPr id="20" name="Picture 19" descr="A picture containing person&#10;&#10;Description automatically generated">
            <a:extLst>
              <a:ext uri="{FF2B5EF4-FFF2-40B4-BE49-F238E27FC236}">
                <a16:creationId xmlns:a16="http://schemas.microsoft.com/office/drawing/2014/main" id="{51A42545-76CF-A14D-ABEB-89F80737D799}"/>
              </a:ext>
            </a:extLst>
          </p:cNvPr>
          <p:cNvPicPr>
            <a:picLocks noChangeAspect="1"/>
          </p:cNvPicPr>
          <p:nvPr/>
        </p:nvPicPr>
        <p:blipFill>
          <a:blip r:embed="rId3">
            <a:extLst>
              <a:ext uri="{28A0092B-C50C-407E-A947-70E740481C1C}">
                <a14:useLocalDpi xmlns:a14="http://schemas.microsoft.com/office/drawing/2010/main" val="0"/>
              </a:ext>
            </a:extLst>
          </a:blip>
          <a:srcRect t="2401"/>
          <a:stretch/>
        </p:blipFill>
        <p:spPr>
          <a:xfrm>
            <a:off x="5950490" y="1322234"/>
            <a:ext cx="3305805" cy="2154073"/>
          </a:xfrm>
          <a:prstGeom prst="rect">
            <a:avLst/>
          </a:prstGeom>
        </p:spPr>
      </p:pic>
      <p:sp>
        <p:nvSpPr>
          <p:cNvPr id="21" name="Rectángulo 29">
            <a:extLst>
              <a:ext uri="{FF2B5EF4-FFF2-40B4-BE49-F238E27FC236}">
                <a16:creationId xmlns:a16="http://schemas.microsoft.com/office/drawing/2014/main" id="{BA0193B4-94D7-AA07-4009-5DBAB4C59399}"/>
              </a:ext>
              <a:ext uri="{C183D7F6-B498-43B3-948B-1728B52AA6E4}">
                <adec:decorative xmlns:adec="http://schemas.microsoft.com/office/drawing/2017/decorative" val="1"/>
              </a:ext>
            </a:extLst>
          </p:cNvPr>
          <p:cNvSpPr/>
          <p:nvPr/>
        </p:nvSpPr>
        <p:spPr>
          <a:xfrm>
            <a:off x="3246682" y="3966354"/>
            <a:ext cx="6021215" cy="2154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pic>
        <p:nvPicPr>
          <p:cNvPr id="22" name="Picture 21" descr="A person reading a book to a baby&#10;&#10;Description automatically generated">
            <a:extLst>
              <a:ext uri="{FF2B5EF4-FFF2-40B4-BE49-F238E27FC236}">
                <a16:creationId xmlns:a16="http://schemas.microsoft.com/office/drawing/2014/main" id="{5C732E7C-0008-3FA1-0EE7-8336AE92EE65}"/>
              </a:ext>
            </a:extLst>
          </p:cNvPr>
          <p:cNvPicPr>
            <a:picLocks noChangeAspect="1"/>
          </p:cNvPicPr>
          <p:nvPr/>
        </p:nvPicPr>
        <p:blipFill rotWithShape="1">
          <a:blip r:embed="rId4">
            <a:extLst>
              <a:ext uri="{28A0092B-C50C-407E-A947-70E740481C1C}">
                <a14:useLocalDpi xmlns:a14="http://schemas.microsoft.com/office/drawing/2010/main" val="0"/>
              </a:ext>
            </a:extLst>
          </a:blip>
          <a:srcRect l="15676"/>
          <a:stretch/>
        </p:blipFill>
        <p:spPr>
          <a:xfrm>
            <a:off x="0" y="3954321"/>
            <a:ext cx="3238232" cy="2154072"/>
          </a:xfrm>
          <a:prstGeom prst="rect">
            <a:avLst/>
          </a:prstGeom>
        </p:spPr>
      </p:pic>
      <p:grpSp>
        <p:nvGrpSpPr>
          <p:cNvPr id="39" name="Group 38">
            <a:extLst>
              <a:ext uri="{FF2B5EF4-FFF2-40B4-BE49-F238E27FC236}">
                <a16:creationId xmlns:a16="http://schemas.microsoft.com/office/drawing/2014/main" id="{B39EBDA6-E438-6EBE-3E13-FF672F0E077F}"/>
              </a:ext>
            </a:extLst>
          </p:cNvPr>
          <p:cNvGrpSpPr/>
          <p:nvPr/>
        </p:nvGrpSpPr>
        <p:grpSpPr>
          <a:xfrm>
            <a:off x="1159921" y="1640192"/>
            <a:ext cx="3551568" cy="1521166"/>
            <a:chOff x="951376" y="1563234"/>
            <a:chExt cx="3551568" cy="1521166"/>
          </a:xfrm>
        </p:grpSpPr>
        <p:sp>
          <p:nvSpPr>
            <p:cNvPr id="24" name="TextBox 23">
              <a:extLst>
                <a:ext uri="{FF2B5EF4-FFF2-40B4-BE49-F238E27FC236}">
                  <a16:creationId xmlns:a16="http://schemas.microsoft.com/office/drawing/2014/main" id="{2A5C42C7-C64D-7B5E-B359-AF5E9FAA775F}"/>
                </a:ext>
              </a:extLst>
            </p:cNvPr>
            <p:cNvSpPr txBox="1"/>
            <p:nvPr/>
          </p:nvSpPr>
          <p:spPr>
            <a:xfrm>
              <a:off x="1462126" y="1563234"/>
              <a:ext cx="2967156" cy="43088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2800" b="1" dirty="0">
                  <a:solidFill>
                    <a:srgbClr val="D0271D"/>
                  </a:solidFill>
                  <a:latin typeface="Taub Sans Text" pitchFamily="2" charset="0"/>
                  <a:ea typeface="Taub Sans Text" pitchFamily="2" charset="0"/>
                </a:rPr>
                <a:t>1 in 4 Americans</a:t>
              </a:r>
            </a:p>
          </p:txBody>
        </p:sp>
        <p:sp>
          <p:nvSpPr>
            <p:cNvPr id="28" name="Rectangle 27">
              <a:extLst>
                <a:ext uri="{FF2B5EF4-FFF2-40B4-BE49-F238E27FC236}">
                  <a16:creationId xmlns:a16="http://schemas.microsoft.com/office/drawing/2014/main" id="{C37D4397-E10B-53E0-5A29-91644F7CB0D6}"/>
                </a:ext>
              </a:extLst>
            </p:cNvPr>
            <p:cNvSpPr/>
            <p:nvPr/>
          </p:nvSpPr>
          <p:spPr>
            <a:xfrm>
              <a:off x="1160838" y="2684290"/>
              <a:ext cx="3305805" cy="400110"/>
            </a:xfrm>
            <a:prstGeom prst="rect">
              <a:avLst/>
            </a:prstGeom>
            <a:ln>
              <a:noFill/>
            </a:ln>
          </p:spPr>
          <p:txBody>
            <a:bodyPr wrap="square">
              <a:spAutoFit/>
            </a:bodyPr>
            <a:lstStyle/>
            <a:p>
              <a:pPr algn="ctr" defTabSz="457200" fontAlgn="auto">
                <a:spcBef>
                  <a:spcPts val="0"/>
                </a:spcBef>
                <a:spcAft>
                  <a:spcPts val="0"/>
                </a:spcAft>
                <a:defRPr/>
              </a:pPr>
              <a:r>
                <a:rPr lang="en-US" sz="2000" dirty="0">
                  <a:latin typeface="Taub Sans Text" pitchFamily="2" charset="0"/>
                  <a:ea typeface="Taub Sans Text" pitchFamily="2" charset="0"/>
                </a:rPr>
                <a:t>report having a disability.</a:t>
              </a:r>
              <a:r>
                <a:rPr lang="en-US" sz="2000" baseline="30000" dirty="0">
                  <a:latin typeface="Taub Sans Text" pitchFamily="2" charset="0"/>
                  <a:ea typeface="Taub Sans Text" pitchFamily="2" charset="0"/>
                </a:rPr>
                <a:t>1</a:t>
              </a:r>
            </a:p>
          </p:txBody>
        </p:sp>
        <p:grpSp>
          <p:nvGrpSpPr>
            <p:cNvPr id="38" name="Group 37">
              <a:extLst>
                <a:ext uri="{FF2B5EF4-FFF2-40B4-BE49-F238E27FC236}">
                  <a16:creationId xmlns:a16="http://schemas.microsoft.com/office/drawing/2014/main" id="{B3575D33-8976-C3CD-B543-E5F0D9E87FAD}"/>
                </a:ext>
              </a:extLst>
            </p:cNvPr>
            <p:cNvGrpSpPr/>
            <p:nvPr/>
          </p:nvGrpSpPr>
          <p:grpSpPr>
            <a:xfrm>
              <a:off x="951376" y="2210779"/>
              <a:ext cx="3551568" cy="317947"/>
              <a:chOff x="951376" y="2210779"/>
              <a:chExt cx="3551568" cy="317947"/>
            </a:xfrm>
          </p:grpSpPr>
          <p:sp>
            <p:nvSpPr>
              <p:cNvPr id="34" name="Rectangle 33">
                <a:extLst>
                  <a:ext uri="{FF2B5EF4-FFF2-40B4-BE49-F238E27FC236}">
                    <a16:creationId xmlns:a16="http://schemas.microsoft.com/office/drawing/2014/main" id="{DBE9E08A-A373-A414-BA26-8FEE87CA70CD}"/>
                  </a:ext>
                </a:extLst>
              </p:cNvPr>
              <p:cNvSpPr/>
              <p:nvPr/>
            </p:nvSpPr>
            <p:spPr>
              <a:xfrm>
                <a:off x="951376" y="2216828"/>
                <a:ext cx="726355" cy="311898"/>
              </a:xfrm>
              <a:prstGeom prst="rect">
                <a:avLst/>
              </a:prstGeom>
              <a:solidFill>
                <a:srgbClr val="01003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B79246-9E42-8764-1CB2-954038D9F356}"/>
                  </a:ext>
                </a:extLst>
              </p:cNvPr>
              <p:cNvSpPr/>
              <p:nvPr/>
            </p:nvSpPr>
            <p:spPr>
              <a:xfrm>
                <a:off x="1870773" y="2210779"/>
                <a:ext cx="726355" cy="311898"/>
              </a:xfrm>
              <a:prstGeom prst="rect">
                <a:avLst/>
              </a:prstGeom>
              <a:solidFill>
                <a:schemeClr val="bg1"/>
              </a:solidFill>
              <a:ln w="25400">
                <a:solidFill>
                  <a:srgbClr val="01003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90387E0-6B1C-34C8-B357-680A0D2AE457}"/>
                  </a:ext>
                </a:extLst>
              </p:cNvPr>
              <p:cNvSpPr/>
              <p:nvPr/>
            </p:nvSpPr>
            <p:spPr>
              <a:xfrm>
                <a:off x="3776589" y="2215353"/>
                <a:ext cx="726355" cy="311898"/>
              </a:xfrm>
              <a:prstGeom prst="rect">
                <a:avLst/>
              </a:prstGeom>
              <a:solidFill>
                <a:schemeClr val="bg1"/>
              </a:solidFill>
              <a:ln w="25400">
                <a:solidFill>
                  <a:srgbClr val="01003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99C66AC-6998-9B8B-F717-8666EE0B2A7A}"/>
                  </a:ext>
                </a:extLst>
              </p:cNvPr>
              <p:cNvSpPr/>
              <p:nvPr/>
            </p:nvSpPr>
            <p:spPr>
              <a:xfrm>
                <a:off x="2809961" y="2214655"/>
                <a:ext cx="726355" cy="311898"/>
              </a:xfrm>
              <a:prstGeom prst="rect">
                <a:avLst/>
              </a:prstGeom>
              <a:solidFill>
                <a:schemeClr val="bg1"/>
              </a:solidFill>
              <a:ln w="25400">
                <a:solidFill>
                  <a:srgbClr val="01003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pic>
        <p:nvPicPr>
          <p:cNvPr id="40" name="Gráfico 24" descr="Healthcare benefits icon">
            <a:extLst>
              <a:ext uri="{FF2B5EF4-FFF2-40B4-BE49-F238E27FC236}">
                <a16:creationId xmlns:a16="http://schemas.microsoft.com/office/drawing/2014/main" id="{B24FEA5E-D5D9-BEA2-D8AF-691DA099220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985134" y="4093206"/>
            <a:ext cx="844331" cy="844331"/>
          </a:xfrm>
          <a:prstGeom prst="rect">
            <a:avLst/>
          </a:prstGeom>
        </p:spPr>
      </p:pic>
      <p:sp>
        <p:nvSpPr>
          <p:cNvPr id="41" name="Content Placeholder 10">
            <a:extLst>
              <a:ext uri="{FF2B5EF4-FFF2-40B4-BE49-F238E27FC236}">
                <a16:creationId xmlns:a16="http://schemas.microsoft.com/office/drawing/2014/main" id="{38020908-5AB1-B053-96BD-830C0FE680DA}"/>
              </a:ext>
            </a:extLst>
          </p:cNvPr>
          <p:cNvSpPr txBox="1">
            <a:spLocks/>
          </p:cNvSpPr>
          <p:nvPr/>
        </p:nvSpPr>
        <p:spPr>
          <a:xfrm>
            <a:off x="3831375" y="5139866"/>
            <a:ext cx="4644190" cy="533639"/>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indent="0" algn="ctr">
              <a:buNone/>
            </a:pPr>
            <a:r>
              <a:rPr lang="en-US" sz="2400" dirty="0">
                <a:effectLst/>
                <a:latin typeface="Taub Sans Text" pitchFamily="2" charset="0"/>
                <a:ea typeface="Taub Sans Text" pitchFamily="2" charset="0"/>
              </a:rPr>
              <a:t>Roughly half of US adults care for a child, parent, or other relative</a:t>
            </a:r>
            <a:r>
              <a:rPr lang="en-US" sz="2400" dirty="0">
                <a:latin typeface="Taub Sans Text" pitchFamily="2" charset="0"/>
                <a:ea typeface="Taub Sans Text" pitchFamily="2" charset="0"/>
              </a:rPr>
              <a:t>.</a:t>
            </a:r>
            <a:r>
              <a:rPr lang="en-US" sz="2400" baseline="30000" dirty="0">
                <a:latin typeface="Taub Sans Text" pitchFamily="2" charset="0"/>
                <a:ea typeface="Taub Sans Text" pitchFamily="2" charset="0"/>
              </a:rPr>
              <a:t>2</a:t>
            </a:r>
            <a:endParaRPr lang="en-US" sz="2400" dirty="0">
              <a:latin typeface="Taub Sans Text" pitchFamily="2" charset="0"/>
              <a:ea typeface="Taub Sans Text" pitchFamily="2" charset="0"/>
            </a:endParaRPr>
          </a:p>
        </p:txBody>
      </p:sp>
      <p:sp>
        <p:nvSpPr>
          <p:cNvPr id="42" name="TextBox 41">
            <a:extLst>
              <a:ext uri="{FF2B5EF4-FFF2-40B4-BE49-F238E27FC236}">
                <a16:creationId xmlns:a16="http://schemas.microsoft.com/office/drawing/2014/main" id="{93C2E2C9-72FB-A7AB-B689-612E198DC2B3}"/>
              </a:ext>
            </a:extLst>
          </p:cNvPr>
          <p:cNvSpPr txBox="1"/>
          <p:nvPr/>
        </p:nvSpPr>
        <p:spPr>
          <a:xfrm>
            <a:off x="4942456" y="4111908"/>
            <a:ext cx="3073757" cy="830997"/>
          </a:xfrm>
          <a:prstGeom prst="rect">
            <a:avLst/>
          </a:prstGeom>
          <a:noFill/>
        </p:spPr>
        <p:txBody>
          <a:bodyPr wrap="square">
            <a:spAutoFit/>
          </a:bodyPr>
          <a:lstStyle/>
          <a:p>
            <a:r>
              <a:rPr lang="en-US" sz="2400" dirty="0">
                <a:effectLst/>
                <a:latin typeface="Taub Sans Text" pitchFamily="2" charset="0"/>
                <a:ea typeface="Taub Sans Text" pitchFamily="2" charset="0"/>
              </a:rPr>
              <a:t>More than </a:t>
            </a:r>
            <a:r>
              <a:rPr lang="en-US" sz="2400" b="1" dirty="0">
                <a:solidFill>
                  <a:srgbClr val="D0271D"/>
                </a:solidFill>
                <a:effectLst/>
                <a:latin typeface="Taub Sans Text" pitchFamily="2" charset="0"/>
                <a:ea typeface="Taub Sans Text" pitchFamily="2" charset="0"/>
              </a:rPr>
              <a:t>100 million</a:t>
            </a:r>
            <a:r>
              <a:rPr lang="en-US" sz="2400" dirty="0">
                <a:solidFill>
                  <a:srgbClr val="D0271D"/>
                </a:solidFill>
                <a:effectLst/>
                <a:latin typeface="Taub Sans Text" pitchFamily="2" charset="0"/>
                <a:ea typeface="Taub Sans Text" pitchFamily="2" charset="0"/>
              </a:rPr>
              <a:t> </a:t>
            </a:r>
            <a:r>
              <a:rPr lang="en-US" sz="2400" dirty="0">
                <a:effectLst/>
                <a:latin typeface="Taub Sans Text" pitchFamily="2" charset="0"/>
                <a:ea typeface="Taub Sans Text" pitchFamily="2" charset="0"/>
              </a:rPr>
              <a:t>caregivers</a:t>
            </a:r>
            <a:endParaRPr lang="en-US" sz="2400" dirty="0">
              <a:latin typeface="Taub Sans Text" pitchFamily="2" charset="0"/>
              <a:ea typeface="Taub Sans Text" pitchFamily="2" charset="0"/>
            </a:endParaRPr>
          </a:p>
        </p:txBody>
      </p:sp>
    </p:spTree>
    <p:extLst>
      <p:ext uri="{BB962C8B-B14F-4D97-AF65-F5344CB8AC3E}">
        <p14:creationId xmlns:p14="http://schemas.microsoft.com/office/powerpoint/2010/main" val="860824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n-US" dirty="0"/>
              <a:t>Online budgeting tools</a:t>
            </a:r>
          </a:p>
        </p:txBody>
      </p:sp>
      <p:sp>
        <p:nvSpPr>
          <p:cNvPr id="19" name="Picture Placeholder 18" descr="Screenshot placeholder - alt text to be updated">
            <a:extLst>
              <a:ext uri="{FF2B5EF4-FFF2-40B4-BE49-F238E27FC236}">
                <a16:creationId xmlns:a16="http://schemas.microsoft.com/office/drawing/2014/main" id="{87F008ED-2D55-8F44-A5AA-5CC2525BB350}"/>
              </a:ext>
            </a:extLst>
          </p:cNvPr>
          <p:cNvSpPr>
            <a:spLocks noGrp="1"/>
          </p:cNvSpPr>
          <p:nvPr>
            <p:ph type="pic" sz="quarter" idx="24"/>
          </p:nvPr>
        </p:nvSpPr>
        <p:spPr/>
        <p:txBody>
          <a:bodyPr/>
          <a:lstStyle/>
          <a:p>
            <a:endParaRPr lang="en-US"/>
          </a:p>
        </p:txBody>
      </p:sp>
      <p:pic>
        <p:nvPicPr>
          <p:cNvPr id="15" name="Picture 14" descr="Qr code&#10;&#10;Description automatically generated">
            <a:extLst>
              <a:ext uri="{FF2B5EF4-FFF2-40B4-BE49-F238E27FC236}">
                <a16:creationId xmlns:a16="http://schemas.microsoft.com/office/drawing/2014/main" id="{6A4377D1-61F3-DA13-1D55-609AE0721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20" y="3429000"/>
            <a:ext cx="1381539" cy="1381539"/>
          </a:xfrm>
          <a:prstGeom prst="rect">
            <a:avLst/>
          </a:prstGeom>
        </p:spPr>
      </p:pic>
      <p:sp>
        <p:nvSpPr>
          <p:cNvPr id="16" name="TextBox 15">
            <a:extLst>
              <a:ext uri="{FF2B5EF4-FFF2-40B4-BE49-F238E27FC236}">
                <a16:creationId xmlns:a16="http://schemas.microsoft.com/office/drawing/2014/main" id="{669A6658-5D4A-F54F-E217-934A80958A7C}"/>
              </a:ext>
            </a:extLst>
          </p:cNvPr>
          <p:cNvSpPr txBox="1"/>
          <p:nvPr/>
        </p:nvSpPr>
        <p:spPr>
          <a:xfrm>
            <a:off x="2364808" y="3658104"/>
            <a:ext cx="1571088" cy="923330"/>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n-US" sz="2000" b="1" cap="all" dirty="0">
                <a:solidFill>
                  <a:schemeClr val="bg1"/>
                </a:solidFill>
                <a:latin typeface="Taub Sans Text" pitchFamily="2" charset="0"/>
                <a:ea typeface="Taub Sans Text" pitchFamily="2" charset="0"/>
              </a:rPr>
              <a:t>Scan here to learn more.</a:t>
            </a:r>
          </a:p>
        </p:txBody>
      </p:sp>
      <p:pic>
        <p:nvPicPr>
          <p:cNvPr id="18" name="Picture 17">
            <a:extLst>
              <a:ext uri="{FF2B5EF4-FFF2-40B4-BE49-F238E27FC236}">
                <a16:creationId xmlns:a16="http://schemas.microsoft.com/office/drawing/2014/main" id="{FBCD002D-8866-88FE-F99D-884D8689B8D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48926" y="1918835"/>
            <a:ext cx="4105479" cy="3163840"/>
          </a:xfrm>
          <a:prstGeom prst="rect">
            <a:avLst/>
          </a:prstGeom>
          <a:effectLst/>
        </p:spPr>
      </p:pic>
    </p:spTree>
    <p:extLst>
      <p:ext uri="{BB962C8B-B14F-4D97-AF65-F5344CB8AC3E}">
        <p14:creationId xmlns:p14="http://schemas.microsoft.com/office/powerpoint/2010/main" val="270170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0079-73FB-C8D1-2AA5-A86E2C8ADC56}"/>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AFEAF0C4-8F4E-2683-4495-B910998E5A12}"/>
              </a:ext>
            </a:extLst>
          </p:cNvPr>
          <p:cNvSpPr>
            <a:spLocks noGrp="1"/>
          </p:cNvSpPr>
          <p:nvPr>
            <p:ph type="title"/>
          </p:nvPr>
        </p:nvSpPr>
        <p:spPr/>
        <p:txBody>
          <a:bodyPr/>
          <a:lstStyle/>
          <a:p>
            <a:r>
              <a:rPr lang="en-US" dirty="0"/>
              <a:t>Retirement goals</a:t>
            </a:r>
          </a:p>
        </p:txBody>
      </p:sp>
      <p:sp>
        <p:nvSpPr>
          <p:cNvPr id="3" name="Text Placeholder 2">
            <a:extLst>
              <a:ext uri="{FF2B5EF4-FFF2-40B4-BE49-F238E27FC236}">
                <a16:creationId xmlns:a16="http://schemas.microsoft.com/office/drawing/2014/main" id="{DDC99178-7ABB-F0A1-F926-0E7EEC7DF360}"/>
              </a:ext>
            </a:extLst>
          </p:cNvPr>
          <p:cNvSpPr>
            <a:spLocks noGrp="1"/>
          </p:cNvSpPr>
          <p:nvPr>
            <p:ph type="body" sz="quarter" idx="15"/>
          </p:nvPr>
        </p:nvSpPr>
        <p:spPr/>
        <p:txBody>
          <a:bodyPr/>
          <a:lstStyle/>
          <a:p>
            <a:r>
              <a:rPr lang="en-US" dirty="0"/>
              <a:t>Put thought into your future</a:t>
            </a:r>
          </a:p>
        </p:txBody>
      </p:sp>
      <p:sp>
        <p:nvSpPr>
          <p:cNvPr id="13" name="Text Placeholder">
            <a:extLst>
              <a:ext uri="{FF2B5EF4-FFF2-40B4-BE49-F238E27FC236}">
                <a16:creationId xmlns:a16="http://schemas.microsoft.com/office/drawing/2014/main" id="{E305F242-7BA2-E708-68A0-07CF90A2C5AB}"/>
              </a:ext>
            </a:extLst>
          </p:cNvPr>
          <p:cNvSpPr txBox="1">
            <a:spLocks/>
          </p:cNvSpPr>
          <p:nvPr/>
        </p:nvSpPr>
        <p:spPr>
          <a:xfrm>
            <a:off x="1298198" y="1944552"/>
            <a:ext cx="3451837" cy="3877757"/>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pPr marL="342900" indent="-342900">
              <a:buClr>
                <a:srgbClr val="D0271D"/>
              </a:buClr>
              <a:buFont typeface="Wingdings" panose="05000000000000000000" pitchFamily="2" charset="2"/>
              <a:buChar char="§"/>
            </a:pPr>
            <a:r>
              <a:rPr lang="en-US" sz="2000" dirty="0"/>
              <a:t>Retirement age</a:t>
            </a:r>
          </a:p>
          <a:p>
            <a:pPr marL="342900" indent="-342900">
              <a:buClr>
                <a:srgbClr val="D0271D"/>
              </a:buClr>
              <a:buFont typeface="Wingdings" panose="05000000000000000000" pitchFamily="2" charset="2"/>
              <a:buChar char="§"/>
            </a:pPr>
            <a:endParaRPr lang="en-US" sz="2000" dirty="0"/>
          </a:p>
          <a:p>
            <a:pPr marL="342900" indent="-342900">
              <a:buClr>
                <a:srgbClr val="D0271D"/>
              </a:buClr>
              <a:buFont typeface="Wingdings" panose="05000000000000000000" pitchFamily="2" charset="2"/>
              <a:buChar char="§"/>
            </a:pPr>
            <a:r>
              <a:rPr lang="en-US" sz="2000" dirty="0"/>
              <a:t>Retirement lifestyle</a:t>
            </a:r>
          </a:p>
          <a:p>
            <a:pPr marL="342900" indent="-342900">
              <a:buClr>
                <a:srgbClr val="D0271D"/>
              </a:buClr>
              <a:buFont typeface="Wingdings" panose="05000000000000000000" pitchFamily="2" charset="2"/>
              <a:buChar char="§"/>
            </a:pPr>
            <a:endParaRPr lang="en-US" sz="2000" dirty="0"/>
          </a:p>
          <a:p>
            <a:pPr marL="342900" indent="-342900">
              <a:buClr>
                <a:srgbClr val="D0271D"/>
              </a:buClr>
              <a:buFont typeface="Wingdings" panose="05000000000000000000" pitchFamily="2" charset="2"/>
              <a:buChar char="§"/>
            </a:pPr>
            <a:r>
              <a:rPr lang="en-US" sz="2000" dirty="0"/>
              <a:t>Retirement income</a:t>
            </a:r>
          </a:p>
          <a:p>
            <a:pPr marL="342900" indent="-342900">
              <a:buClr>
                <a:srgbClr val="D0271D"/>
              </a:buClr>
              <a:buFont typeface="Wingdings" panose="05000000000000000000" pitchFamily="2" charset="2"/>
              <a:buChar char="§"/>
            </a:pPr>
            <a:endParaRPr lang="en-US" sz="2000" dirty="0"/>
          </a:p>
          <a:p>
            <a:pPr marL="342900" indent="-342900">
              <a:buClr>
                <a:srgbClr val="D0271D"/>
              </a:buClr>
              <a:buFont typeface="Wingdings" panose="05000000000000000000" pitchFamily="2" charset="2"/>
              <a:buChar char="§"/>
            </a:pPr>
            <a:r>
              <a:rPr lang="en-US" sz="2000" dirty="0"/>
              <a:t>Other assets and benefits</a:t>
            </a:r>
          </a:p>
        </p:txBody>
      </p:sp>
      <p:pic>
        <p:nvPicPr>
          <p:cNvPr id="17" name="Picture 16" descr="A family in a house with a dog&#10;&#10;AI-generated content may be incorrect.">
            <a:extLst>
              <a:ext uri="{FF2B5EF4-FFF2-40B4-BE49-F238E27FC236}">
                <a16:creationId xmlns:a16="http://schemas.microsoft.com/office/drawing/2014/main" id="{1BF3534A-F336-8A3C-BC29-6325B9C09FA8}"/>
              </a:ext>
            </a:extLst>
          </p:cNvPr>
          <p:cNvPicPr>
            <a:picLocks noChangeAspect="1"/>
          </p:cNvPicPr>
          <p:nvPr/>
        </p:nvPicPr>
        <p:blipFill>
          <a:blip r:embed="rId3">
            <a:extLst>
              <a:ext uri="{28A0092B-C50C-407E-A947-70E740481C1C}">
                <a14:useLocalDpi xmlns:a14="http://schemas.microsoft.com/office/drawing/2010/main" val="0"/>
              </a:ext>
            </a:extLst>
          </a:blip>
          <a:srcRect l="7871" r="42636"/>
          <a:stretch/>
        </p:blipFill>
        <p:spPr>
          <a:xfrm>
            <a:off x="6607757" y="0"/>
            <a:ext cx="5584243" cy="6858000"/>
          </a:xfrm>
          <a:prstGeom prst="rect">
            <a:avLst/>
          </a:prstGeom>
        </p:spPr>
      </p:pic>
    </p:spTree>
    <p:extLst>
      <p:ext uri="{BB962C8B-B14F-4D97-AF65-F5344CB8AC3E}">
        <p14:creationId xmlns:p14="http://schemas.microsoft.com/office/powerpoint/2010/main" val="280974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D22CEF-1902-5AC7-7062-84C3F5758D42}"/>
              </a:ext>
            </a:extLst>
          </p:cNvPr>
          <p:cNvSpPr txBox="1">
            <a:spLocks noGrp="1"/>
          </p:cNvSpPr>
          <p:nvPr>
            <p:ph type="title" idx="4294967295"/>
          </p:nvPr>
        </p:nvSpPr>
        <p:spPr>
          <a:xfrm>
            <a:off x="946934" y="-489793"/>
            <a:ext cx="698818" cy="18464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defTabSz="914332">
              <a:spcBef>
                <a:spcPts val="0"/>
              </a:spcBef>
              <a:spcAft>
                <a:spcPts val="1200"/>
              </a:spcAft>
              <a:buClr>
                <a:schemeClr val="accent1"/>
              </a:buClr>
              <a:defRPr/>
            </a:pPr>
            <a:r>
              <a:rPr lang="en-US" sz="1200" b="0" cap="none" dirty="0">
                <a:solidFill>
                  <a:schemeClr val="bg1"/>
                </a:solidFill>
                <a:latin typeface="+mn-lt"/>
                <a:ea typeface="+mn-ea"/>
                <a:cs typeface="+mn-cs"/>
              </a:rPr>
              <a:t>Stat slide   </a:t>
            </a:r>
          </a:p>
        </p:txBody>
      </p:sp>
      <p:sp>
        <p:nvSpPr>
          <p:cNvPr id="8" name="Stat">
            <a:extLst>
              <a:ext uri="{FF2B5EF4-FFF2-40B4-BE49-F238E27FC236}">
                <a16:creationId xmlns:a16="http://schemas.microsoft.com/office/drawing/2014/main" id="{96601FFD-EB85-11BF-9D00-B6628681816C}"/>
              </a:ext>
            </a:extLst>
          </p:cNvPr>
          <p:cNvSpPr>
            <a:spLocks noGrp="1"/>
          </p:cNvSpPr>
          <p:nvPr>
            <p:ph type="body" sz="quarter" idx="25"/>
          </p:nvPr>
        </p:nvSpPr>
        <p:spPr>
          <a:xfrm>
            <a:off x="1163241" y="3604173"/>
            <a:ext cx="6015750" cy="708527"/>
          </a:xfrm>
        </p:spPr>
        <p:txBody>
          <a:bodyPr wrap="square">
            <a:spAutoFit/>
          </a:bodyPr>
          <a:lstStyle/>
          <a:p>
            <a:pPr lvl="0"/>
            <a:r>
              <a:rPr lang="es-AR" sz="10000" noProof="0" dirty="0"/>
              <a:t>10-15%</a:t>
            </a:r>
          </a:p>
        </p:txBody>
      </p:sp>
      <p:sp>
        <p:nvSpPr>
          <p:cNvPr id="9" name="Slide title">
            <a:extLst>
              <a:ext uri="{FF2B5EF4-FFF2-40B4-BE49-F238E27FC236}">
                <a16:creationId xmlns:a16="http://schemas.microsoft.com/office/drawing/2014/main" id="{937AAE4F-1877-4C8F-9185-C4FCC961C1E7}"/>
              </a:ext>
            </a:extLst>
          </p:cNvPr>
          <p:cNvSpPr txBox="1">
            <a:spLocks/>
          </p:cNvSpPr>
          <p:nvPr/>
        </p:nvSpPr>
        <p:spPr>
          <a:xfrm>
            <a:off x="369048" y="266812"/>
            <a:ext cx="5299973" cy="575925"/>
          </a:xfrm>
          <a:prstGeom prst="rect">
            <a:avLst/>
          </a:prstGeom>
        </p:spPr>
        <p:txBody>
          <a:bodyPr/>
          <a:lstStyle>
            <a:lvl1pPr algn="l" defTabSz="914263" rtl="0" eaLnBrk="1" latinLnBrk="0" hangingPunct="1">
              <a:lnSpc>
                <a:spcPct val="100000"/>
              </a:lnSpc>
              <a:spcBef>
                <a:spcPct val="0"/>
              </a:spcBef>
              <a:buNone/>
              <a:defRPr sz="3600" b="1" i="0" kern="1200" cap="all" baseline="0">
                <a:solidFill>
                  <a:schemeClr val="tx1"/>
                </a:solidFill>
                <a:latin typeface="Taub Sans" pitchFamily="2" charset="77"/>
                <a:ea typeface="Taub Sans" pitchFamily="2" charset="77"/>
                <a:cs typeface="+mj-cs"/>
              </a:defRPr>
            </a:lvl1pPr>
          </a:lstStyle>
          <a:p>
            <a:r>
              <a:rPr lang="en-US" dirty="0"/>
              <a:t>How much should you save?</a:t>
            </a:r>
          </a:p>
        </p:txBody>
      </p:sp>
      <p:sp>
        <p:nvSpPr>
          <p:cNvPr id="10" name="Rectangle 7">
            <a:extLst>
              <a:ext uri="{FF2B5EF4-FFF2-40B4-BE49-F238E27FC236}">
                <a16:creationId xmlns:a16="http://schemas.microsoft.com/office/drawing/2014/main" id="{AE5C141F-C44A-F193-27AC-88C05C1F74A9}"/>
              </a:ext>
            </a:extLst>
          </p:cNvPr>
          <p:cNvSpPr txBox="1">
            <a:spLocks noChangeArrowheads="1"/>
          </p:cNvSpPr>
          <p:nvPr/>
        </p:nvSpPr>
        <p:spPr bwMode="auto">
          <a:xfrm>
            <a:off x="712232" y="2279555"/>
            <a:ext cx="5095343" cy="4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2400" b="0" dirty="0">
                <a:solidFill>
                  <a:srgbClr val="010035"/>
                </a:solidFill>
                <a:latin typeface="Taub Sans Text" pitchFamily="2" charset="0"/>
                <a:ea typeface="Taub Sans Text" pitchFamily="2" charset="0"/>
              </a:rPr>
              <a:t>Aim to be saving about</a:t>
            </a:r>
            <a:endParaRPr lang="en-US" altLang="en-US" sz="2400" b="1" dirty="0">
              <a:solidFill>
                <a:srgbClr val="7968AE"/>
              </a:solidFill>
              <a:latin typeface="Taub Sans Text" pitchFamily="2" charset="0"/>
              <a:ea typeface="Taub Sans Text" pitchFamily="2" charset="0"/>
            </a:endParaRPr>
          </a:p>
          <a:p>
            <a:pPr algn="ctr"/>
            <a:endParaRPr lang="en-US" altLang="en-US" sz="2400" b="1" dirty="0">
              <a:solidFill>
                <a:srgbClr val="D0271D"/>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p:txBody>
      </p:sp>
      <p:sp>
        <p:nvSpPr>
          <p:cNvPr id="11" name="Rectangle 7">
            <a:extLst>
              <a:ext uri="{FF2B5EF4-FFF2-40B4-BE49-F238E27FC236}">
                <a16:creationId xmlns:a16="http://schemas.microsoft.com/office/drawing/2014/main" id="{A3B0B705-571F-13DA-F194-5919385689E4}"/>
              </a:ext>
            </a:extLst>
          </p:cNvPr>
          <p:cNvSpPr txBox="1">
            <a:spLocks noChangeArrowheads="1"/>
          </p:cNvSpPr>
          <p:nvPr/>
        </p:nvSpPr>
        <p:spPr bwMode="auto">
          <a:xfrm>
            <a:off x="698583" y="4516426"/>
            <a:ext cx="5095343" cy="4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2400" dirty="0">
                <a:solidFill>
                  <a:srgbClr val="010035"/>
                </a:solidFill>
                <a:latin typeface="Taub Sans Text" pitchFamily="2" charset="0"/>
                <a:ea typeface="Taub Sans Text" pitchFamily="2" charset="0"/>
              </a:rPr>
              <a:t>of your pre-tax income.</a:t>
            </a:r>
            <a:endParaRPr lang="en-US" altLang="en-US" sz="2400" b="1" dirty="0">
              <a:solidFill>
                <a:srgbClr val="7968AE"/>
              </a:solidFill>
              <a:latin typeface="Taub Sans Text" pitchFamily="2" charset="0"/>
              <a:ea typeface="Taub Sans Text" pitchFamily="2" charset="0"/>
            </a:endParaRPr>
          </a:p>
          <a:p>
            <a:pPr algn="ctr"/>
            <a:endParaRPr lang="en-US" altLang="en-US" sz="2400" b="1" dirty="0">
              <a:solidFill>
                <a:srgbClr val="D0271D"/>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p:txBody>
      </p:sp>
      <p:pic>
        <p:nvPicPr>
          <p:cNvPr id="14" name="Picture 13" descr="A person using a calculator&#10;&#10;AI-generated content may be incorrect.">
            <a:extLst>
              <a:ext uri="{FF2B5EF4-FFF2-40B4-BE49-F238E27FC236}">
                <a16:creationId xmlns:a16="http://schemas.microsoft.com/office/drawing/2014/main" id="{ED929989-DDAE-7330-3867-06D14DF088FE}"/>
              </a:ext>
            </a:extLst>
          </p:cNvPr>
          <p:cNvPicPr>
            <a:picLocks noChangeAspect="1"/>
          </p:cNvPicPr>
          <p:nvPr/>
        </p:nvPicPr>
        <p:blipFill>
          <a:blip r:embed="rId3">
            <a:extLst>
              <a:ext uri="{28A0092B-C50C-407E-A947-70E740481C1C}">
                <a14:useLocalDpi xmlns:a14="http://schemas.microsoft.com/office/drawing/2010/main" val="0"/>
              </a:ext>
            </a:extLst>
          </a:blip>
          <a:srcRect l="20437" r="12354"/>
          <a:stretch/>
        </p:blipFill>
        <p:spPr>
          <a:xfrm>
            <a:off x="6892122" y="800785"/>
            <a:ext cx="5299972" cy="5257115"/>
          </a:xfrm>
          <a:prstGeom prst="rect">
            <a:avLst/>
          </a:prstGeom>
        </p:spPr>
      </p:pic>
    </p:spTree>
    <p:extLst>
      <p:ext uri="{BB962C8B-B14F-4D97-AF65-F5344CB8AC3E}">
        <p14:creationId xmlns:p14="http://schemas.microsoft.com/office/powerpoint/2010/main" val="428282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762332"/>
            <a:ext cx="11072958" cy="92380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spcBef>
                <a:spcPts val="0"/>
              </a:spcBef>
              <a:defRPr/>
            </a:pPr>
            <a:r>
              <a:rPr lang="en-US" sz="5999" cap="none" dirty="0">
                <a:solidFill>
                  <a:schemeClr val="bg1"/>
                </a:solidFill>
                <a:latin typeface="Taub Sans Text" pitchFamily="2" charset="77"/>
                <a:ea typeface="Taub Sans Text" pitchFamily="2" charset="77"/>
                <a:cs typeface="+mn-cs"/>
              </a:rPr>
              <a:t>SAVING</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dirty="0">
                <a:solidFill>
                  <a:srgbClr val="010035"/>
                </a:solidFill>
                <a:latin typeface="Taub Sans Text" pitchFamily="2" charset="77"/>
                <a:ea typeface="Taub Sans Text" pitchFamily="2" charset="77"/>
                <a:cs typeface="Helvetica"/>
              </a:rPr>
              <a:t>02</a:t>
            </a:r>
          </a:p>
        </p:txBody>
      </p:sp>
    </p:spTree>
    <p:extLst>
      <p:ext uri="{BB962C8B-B14F-4D97-AF65-F5344CB8AC3E}">
        <p14:creationId xmlns:p14="http://schemas.microsoft.com/office/powerpoint/2010/main" val="94626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8DACD1-CE18-CCB8-608F-6B5F0C39522A}"/>
              </a:ext>
            </a:extLst>
          </p:cNvPr>
          <p:cNvSpPr/>
          <p:nvPr/>
        </p:nvSpPr>
        <p:spPr>
          <a:xfrm>
            <a:off x="0" y="1108353"/>
            <a:ext cx="6096000" cy="5763296"/>
          </a:xfrm>
          <a:prstGeom prst="rect">
            <a:avLst/>
          </a:prstGeom>
          <a:solidFill>
            <a:srgbClr val="E3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n-US" dirty="0"/>
              <a:t>Money in</a:t>
            </a:r>
          </a:p>
        </p:txBody>
      </p:sp>
      <p:sp>
        <p:nvSpPr>
          <p:cNvPr id="7" name="H2">
            <a:extLst>
              <a:ext uri="{FF2B5EF4-FFF2-40B4-BE49-F238E27FC236}">
                <a16:creationId xmlns:a16="http://schemas.microsoft.com/office/drawing/2014/main" id="{4E14CBC1-ADF9-FD29-8678-9895A5CAE9B1}"/>
              </a:ext>
            </a:extLst>
          </p:cNvPr>
          <p:cNvSpPr>
            <a:spLocks noGrp="1"/>
          </p:cNvSpPr>
          <p:nvPr>
            <p:ph type="body" sz="quarter" idx="14"/>
          </p:nvPr>
        </p:nvSpPr>
        <p:spPr>
          <a:xfrm>
            <a:off x="369049" y="1458687"/>
            <a:ext cx="4138557" cy="648096"/>
          </a:xfrm>
        </p:spPr>
        <p:txBody>
          <a:bodyPr/>
          <a:lstStyle/>
          <a:p>
            <a:r>
              <a:rPr lang="en-US" dirty="0"/>
              <a:t>Pre-tax contributions</a:t>
            </a:r>
          </a:p>
        </p:txBody>
      </p:sp>
      <p:sp>
        <p:nvSpPr>
          <p:cNvPr id="4" name="Content Placeholder 10">
            <a:extLst>
              <a:ext uri="{FF2B5EF4-FFF2-40B4-BE49-F238E27FC236}">
                <a16:creationId xmlns:a16="http://schemas.microsoft.com/office/drawing/2014/main" id="{DF1F45CB-FD2D-BF31-2B8F-39F692A2B138}"/>
              </a:ext>
            </a:extLst>
          </p:cNvPr>
          <p:cNvSpPr txBox="1">
            <a:spLocks/>
          </p:cNvSpPr>
          <p:nvPr/>
        </p:nvSpPr>
        <p:spPr>
          <a:xfrm>
            <a:off x="369047" y="1888257"/>
            <a:ext cx="4305983" cy="1203835"/>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Made before taxes are deducted</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Reduce taxable income</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Growth is tax-deferred</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Taxes paid when you take a distribution</a:t>
            </a:r>
          </a:p>
        </p:txBody>
      </p:sp>
      <p:sp>
        <p:nvSpPr>
          <p:cNvPr id="11" name="H2">
            <a:extLst>
              <a:ext uri="{FF2B5EF4-FFF2-40B4-BE49-F238E27FC236}">
                <a16:creationId xmlns:a16="http://schemas.microsoft.com/office/drawing/2014/main" id="{11B1D7C1-8910-A21B-8B77-6E91F656BB75}"/>
              </a:ext>
            </a:extLst>
          </p:cNvPr>
          <p:cNvSpPr txBox="1">
            <a:spLocks/>
          </p:cNvSpPr>
          <p:nvPr/>
        </p:nvSpPr>
        <p:spPr>
          <a:xfrm>
            <a:off x="369048" y="3789765"/>
            <a:ext cx="5580992"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err="1"/>
              <a:t>roth</a:t>
            </a:r>
            <a:r>
              <a:rPr lang="en-US" dirty="0"/>
              <a:t> contributions</a:t>
            </a:r>
          </a:p>
        </p:txBody>
      </p:sp>
      <p:sp>
        <p:nvSpPr>
          <p:cNvPr id="12" name="Content Placeholder 10">
            <a:extLst>
              <a:ext uri="{FF2B5EF4-FFF2-40B4-BE49-F238E27FC236}">
                <a16:creationId xmlns:a16="http://schemas.microsoft.com/office/drawing/2014/main" id="{45C4CC43-4CCC-8E69-B412-44FAF306E0F6}"/>
              </a:ext>
            </a:extLst>
          </p:cNvPr>
          <p:cNvSpPr txBox="1">
            <a:spLocks/>
          </p:cNvSpPr>
          <p:nvPr/>
        </p:nvSpPr>
        <p:spPr>
          <a:xfrm>
            <a:off x="369046" y="4219335"/>
            <a:ext cx="3906738" cy="1203835"/>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Made after taxes are deducted</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Does not reduce taxable income</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Growth is tax-deferred</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Potential tax-free distribution</a:t>
            </a:r>
            <a:r>
              <a:rPr lang="en-US" sz="1800" baseline="30000" dirty="0">
                <a:latin typeface="Taub Sans Text" pitchFamily="2" charset="0"/>
                <a:ea typeface="Taub Sans Text" pitchFamily="2" charset="0"/>
              </a:rPr>
              <a:t>1</a:t>
            </a:r>
            <a:endParaRPr lang="en-US" sz="1800" dirty="0">
              <a:latin typeface="Taub Sans Text" pitchFamily="2" charset="0"/>
              <a:ea typeface="Taub Sans Text" pitchFamily="2" charset="0"/>
            </a:endParaRPr>
          </a:p>
        </p:txBody>
      </p:sp>
      <p:sp>
        <p:nvSpPr>
          <p:cNvPr id="13" name="Text Box 3">
            <a:extLst>
              <a:ext uri="{FF2B5EF4-FFF2-40B4-BE49-F238E27FC236}">
                <a16:creationId xmlns:a16="http://schemas.microsoft.com/office/drawing/2014/main" id="{0DF094C6-6ED8-5F9B-24EA-8C0E310D7CE8}"/>
              </a:ext>
            </a:extLst>
          </p:cNvPr>
          <p:cNvSpPr txBox="1">
            <a:spLocks noChangeArrowheads="1"/>
          </p:cNvSpPr>
          <p:nvPr/>
        </p:nvSpPr>
        <p:spPr bwMode="auto">
          <a:xfrm>
            <a:off x="369046" y="5815176"/>
            <a:ext cx="45893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a:spcBef>
                <a:spcPct val="0"/>
              </a:spcBef>
              <a:buClrTx/>
              <a:buNone/>
            </a:pPr>
            <a:r>
              <a:rPr lang="en-US" sz="1000" b="1" baseline="60000" dirty="0">
                <a:solidFill>
                  <a:schemeClr val="tx1"/>
                </a:solidFill>
                <a:latin typeface="Taub Sans Text" pitchFamily="2" charset="0"/>
                <a:ea typeface="Taub Sans Text" pitchFamily="2" charset="0"/>
                <a:cs typeface="Arial" panose="020B0604020202020204" pitchFamily="34" charset="0"/>
              </a:rPr>
              <a:t>1</a:t>
            </a:r>
            <a:r>
              <a:rPr lang="en-US" altLang="en-US" sz="1000" b="0" dirty="0">
                <a:solidFill>
                  <a:schemeClr val="tx1"/>
                </a:solidFill>
                <a:latin typeface="Taub Sans Text" pitchFamily="2" charset="0"/>
                <a:ea typeface="Taub Sans Text" pitchFamily="2" charset="0"/>
              </a:rPr>
              <a:t> Qualified tax-free distributions on the earnings from Roth occur after the participant reaches age 59½ </a:t>
            </a:r>
            <a:r>
              <a:rPr lang="en-US" altLang="en-US" sz="1000" dirty="0">
                <a:solidFill>
                  <a:schemeClr val="tx1"/>
                </a:solidFill>
                <a:latin typeface="Taub Sans Text" pitchFamily="2" charset="0"/>
                <a:ea typeface="Taub Sans Text" pitchFamily="2" charset="0"/>
              </a:rPr>
              <a:t>OR on account of the participant’s death or disability </a:t>
            </a:r>
            <a:r>
              <a:rPr lang="en-US" altLang="en-US" sz="1000" b="0" dirty="0">
                <a:solidFill>
                  <a:schemeClr val="tx1"/>
                </a:solidFill>
                <a:latin typeface="Taub Sans Text" pitchFamily="2" charset="0"/>
                <a:ea typeface="Taub Sans Text" pitchFamily="2" charset="0"/>
              </a:rPr>
              <a:t>AND after the participant has held the account for at least five years.</a:t>
            </a:r>
          </a:p>
        </p:txBody>
      </p:sp>
      <p:sp>
        <p:nvSpPr>
          <p:cNvPr id="15" name="H2">
            <a:extLst>
              <a:ext uri="{FF2B5EF4-FFF2-40B4-BE49-F238E27FC236}">
                <a16:creationId xmlns:a16="http://schemas.microsoft.com/office/drawing/2014/main" id="{2E5ADD3F-6284-E02F-E849-BC881DF6535C}"/>
              </a:ext>
            </a:extLst>
          </p:cNvPr>
          <p:cNvSpPr txBox="1">
            <a:spLocks/>
          </p:cNvSpPr>
          <p:nvPr/>
        </p:nvSpPr>
        <p:spPr>
          <a:xfrm>
            <a:off x="6344854" y="1470091"/>
            <a:ext cx="4138557"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Catch-up contributions</a:t>
            </a:r>
          </a:p>
        </p:txBody>
      </p:sp>
      <p:sp>
        <p:nvSpPr>
          <p:cNvPr id="16" name="Content Placeholder 10">
            <a:extLst>
              <a:ext uri="{FF2B5EF4-FFF2-40B4-BE49-F238E27FC236}">
                <a16:creationId xmlns:a16="http://schemas.microsoft.com/office/drawing/2014/main" id="{28B2DD76-6D87-9D6C-D602-859BA25F1DF5}"/>
              </a:ext>
            </a:extLst>
          </p:cNvPr>
          <p:cNvSpPr txBox="1">
            <a:spLocks/>
          </p:cNvSpPr>
          <p:nvPr/>
        </p:nvSpPr>
        <p:spPr>
          <a:xfrm>
            <a:off x="6344854" y="1870206"/>
            <a:ext cx="4911281" cy="2676035"/>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Made either pre-tax or Roth</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Must be 50 or older by the close of calendar year</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Growth is tax-deferred</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Annual IRS Limit = $8,000</a:t>
            </a:r>
          </a:p>
          <a:p>
            <a:pPr marL="231775" lvl="1" indent="-231775">
              <a:buClr>
                <a:srgbClr val="D0271D"/>
              </a:buClr>
              <a:buFont typeface="Wingdings" panose="05000000000000000000" pitchFamily="2" charset="2"/>
              <a:buChar char="§"/>
            </a:pPr>
            <a:r>
              <a:rPr lang="en-US" sz="1800" dirty="0">
                <a:latin typeface="Taub Sans Text" pitchFamily="2" charset="0"/>
                <a:ea typeface="Taub Sans Text" pitchFamily="2" charset="0"/>
              </a:rPr>
              <a:t>If you are ages 60, 61, 62, and 63, the total 2025 IRS annual catch-up contributions limit to the Plan is $11,250 (instead of $8,000).</a:t>
            </a:r>
          </a:p>
        </p:txBody>
      </p:sp>
      <p:sp>
        <p:nvSpPr>
          <p:cNvPr id="18" name="H2">
            <a:extLst>
              <a:ext uri="{FF2B5EF4-FFF2-40B4-BE49-F238E27FC236}">
                <a16:creationId xmlns:a16="http://schemas.microsoft.com/office/drawing/2014/main" id="{B47AA414-0611-15C2-E4BC-DD0EF129FD4F}"/>
              </a:ext>
            </a:extLst>
          </p:cNvPr>
          <p:cNvSpPr txBox="1">
            <a:spLocks/>
          </p:cNvSpPr>
          <p:nvPr/>
        </p:nvSpPr>
        <p:spPr>
          <a:xfrm>
            <a:off x="6344853" y="4781440"/>
            <a:ext cx="4138557"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dirty="0"/>
              <a:t>Annual </a:t>
            </a:r>
            <a:r>
              <a:rPr lang="en-US" dirty="0" err="1"/>
              <a:t>irs</a:t>
            </a:r>
            <a:r>
              <a:rPr lang="en-US" dirty="0"/>
              <a:t> limit = $24,500</a:t>
            </a:r>
          </a:p>
        </p:txBody>
      </p:sp>
    </p:spTree>
    <p:extLst>
      <p:ext uri="{BB962C8B-B14F-4D97-AF65-F5344CB8AC3E}">
        <p14:creationId xmlns:p14="http://schemas.microsoft.com/office/powerpoint/2010/main" val="3602743401"/>
      </p:ext>
    </p:extLst>
  </p:cSld>
  <p:clrMapOvr>
    <a:masterClrMapping/>
  </p:clrMapOvr>
</p:sld>
</file>

<file path=ppt/theme/theme1.xml><?xml version="1.0" encoding="utf-8"?>
<a:theme xmlns:a="http://schemas.openxmlformats.org/drawingml/2006/main" name="ADP 16:9 Template A_SD">
  <a:themeElements>
    <a:clrScheme name="Custom 1">
      <a:dk1>
        <a:srgbClr val="010035"/>
      </a:dk1>
      <a:lt1>
        <a:srgbClr val="FFFFFF"/>
      </a:lt1>
      <a:dk2>
        <a:srgbClr val="D0271D"/>
      </a:dk2>
      <a:lt2>
        <a:srgbClr val="F2F3F3"/>
      </a:lt2>
      <a:accent1>
        <a:srgbClr val="FF5E5A"/>
      </a:accent1>
      <a:accent2>
        <a:srgbClr val="FF9292"/>
      </a:accent2>
      <a:accent3>
        <a:srgbClr val="FFE5E7"/>
      </a:accent3>
      <a:accent4>
        <a:srgbClr val="8A21B8"/>
      </a:accent4>
      <a:accent5>
        <a:srgbClr val="334DC7"/>
      </a:accent5>
      <a:accent6>
        <a:srgbClr val="54565A"/>
      </a:accent6>
      <a:hlink>
        <a:srgbClr val="3BA345"/>
      </a:hlink>
      <a:folHlink>
        <a:srgbClr val="FFFFF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lnDef>
      <a:spPr>
        <a:ln w="12700">
          <a:solidFill>
            <a:srgbClr val="01003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smtClean="0"/>
        </a:defPPr>
      </a:lstStyle>
    </a:txDef>
  </a:objectDefaults>
  <a:extraClrSchemeLst/>
  <a:extLst>
    <a:ext uri="{05A4C25C-085E-4340-85A3-A5531E510DB2}">
      <thm15:themeFamily xmlns:thm15="http://schemas.microsoft.com/office/thememl/2012/main" name="ADP_16-9_Template A_20240213" id="{88FF9FBC-A30E-C443-8779-C3FD5F2122E9}" vid="{014ECBF5-FA55-0D44-BC3A-797A3C6DDC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3316</TotalTime>
  <Words>10412</Words>
  <Application>Microsoft Office PowerPoint</Application>
  <PresentationFormat>Widescreen</PresentationFormat>
  <Paragraphs>757</Paragraphs>
  <Slides>53</Slides>
  <Notes>53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ＭＳ Ｐゴシック</vt:lpstr>
      <vt:lpstr>Aptos</vt:lpstr>
      <vt:lpstr>Arial</vt:lpstr>
      <vt:lpstr>Calibri</vt:lpstr>
      <vt:lpstr>Proxima Nova</vt:lpstr>
      <vt:lpstr>Proxima Nova Rg</vt:lpstr>
      <vt:lpstr>System Font Regular</vt:lpstr>
      <vt:lpstr>Taub Sans</vt:lpstr>
      <vt:lpstr>Taub Sans Text</vt:lpstr>
      <vt:lpstr>Wingdings</vt:lpstr>
      <vt:lpstr>ADP 16:9 Template A_SD</vt:lpstr>
      <vt:lpstr>THE BENEFITS OF YOUR 401(K) PLAN</vt:lpstr>
      <vt:lpstr>DISCLOSURE</vt:lpstr>
      <vt:lpstr>AGENDA</vt:lpstr>
      <vt:lpstr>GOALS</vt:lpstr>
      <vt:lpstr>Retirement goals</vt:lpstr>
      <vt:lpstr>Retirement goals</vt:lpstr>
      <vt:lpstr>Stat slide   </vt:lpstr>
      <vt:lpstr>SAVING</vt:lpstr>
      <vt:lpstr>Money in</vt:lpstr>
      <vt:lpstr>Plan highlights</vt:lpstr>
      <vt:lpstr>CONSIDERING A ROLLOVER?</vt:lpstr>
      <vt:lpstr>INVESTING</vt:lpstr>
      <vt:lpstr>INVESTING FUNDAMENTALS</vt:lpstr>
      <vt:lpstr>INVESTING FUNDAMENTALS</vt:lpstr>
      <vt:lpstr>Investing fundamentals</vt:lpstr>
      <vt:lpstr>TARGET DATE FUND INVESTING</vt:lpstr>
      <vt:lpstr>Choosing your investments</vt:lpstr>
      <vt:lpstr>Your target date fund options</vt:lpstr>
      <vt:lpstr>DISCLOSURE</vt:lpstr>
      <vt:lpstr>Your investment options</vt:lpstr>
      <vt:lpstr>Give me advice</vt:lpstr>
      <vt:lpstr>DISCLOSURE</vt:lpstr>
      <vt:lpstr>Investment education resources</vt:lpstr>
      <vt:lpstr>RESOURCES</vt:lpstr>
      <vt:lpstr>Stat slide   </vt:lpstr>
      <vt:lpstr>My orange money®</vt:lpstr>
      <vt:lpstr>Financial wellness</vt:lpstr>
      <vt:lpstr>Voya learn</vt:lpstr>
      <vt:lpstr>Questions or more information</vt:lpstr>
      <vt:lpstr>congratulations</vt:lpstr>
      <vt:lpstr>DISCLOSURE</vt:lpstr>
      <vt:lpstr>OPTIONAL SLIDES</vt:lpstr>
      <vt:lpstr>Keep thinking about your future</vt:lpstr>
      <vt:lpstr>Merging your current plan</vt:lpstr>
      <vt:lpstr>MERGING YOUR CURRENT PLAN</vt:lpstr>
      <vt:lpstr>MAXIMIZE YOUR MATCH</vt:lpstr>
      <vt:lpstr>STARTING EARLY MAKES A DIFFERENCE</vt:lpstr>
      <vt:lpstr>GIVE YOUR SAVINGS A BOOST</vt:lpstr>
      <vt:lpstr>Money OUT</vt:lpstr>
      <vt:lpstr>HOW DOES A TARGET DATE FUND WORK?</vt:lpstr>
      <vt:lpstr>Market volatility</vt:lpstr>
      <vt:lpstr>Risk tolerance</vt:lpstr>
      <vt:lpstr>Risk vs. return</vt:lpstr>
      <vt:lpstr>First time login</vt:lpstr>
      <vt:lpstr>Adp mobile solutions app</vt:lpstr>
      <vt:lpstr>Enrolling in the plan</vt:lpstr>
      <vt:lpstr>Enrolling in the plan</vt:lpstr>
      <vt:lpstr>Enrolling in the plan</vt:lpstr>
      <vt:lpstr>Enrolling in the plan</vt:lpstr>
      <vt:lpstr>Designating your beneficiary</vt:lpstr>
      <vt:lpstr>Financial wellness experience</vt:lpstr>
      <vt:lpstr>Voya cares®</vt:lpstr>
      <vt:lpstr>Online budgeting tools</vt:lpstr>
    </vt:vector>
  </TitlesOfParts>
  <Company>ADP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LaRocca, Kayla (ES)</dc:creator>
  <cp:lastModifiedBy>Walker, B. (Brenda)</cp:lastModifiedBy>
  <cp:revision>66</cp:revision>
  <cp:lastPrinted>2025-04-22T14:19:37Z</cp:lastPrinted>
  <dcterms:created xsi:type="dcterms:W3CDTF">2025-04-17T15:14:03Z</dcterms:created>
  <dcterms:modified xsi:type="dcterms:W3CDTF">2026-05-07T16:12:57Z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3dd4df-19b2-4daf-91f5-9ebdfbcb860d_Enabled">
    <vt:lpwstr>true</vt:lpwstr>
  </property>
  <property fmtid="{D5CDD505-2E9C-101B-9397-08002B2CF9AE}" pid="3" name="MSIP_Label_a03dd4df-19b2-4daf-91f5-9ebdfbcb860d_SetDate">
    <vt:lpwstr>2025-04-17T15:46:46Z</vt:lpwstr>
  </property>
  <property fmtid="{D5CDD505-2E9C-101B-9397-08002B2CF9AE}" pid="4" name="MSIP_Label_a03dd4df-19b2-4daf-91f5-9ebdfbcb860d_Method">
    <vt:lpwstr>Privileged</vt:lpwstr>
  </property>
  <property fmtid="{D5CDD505-2E9C-101B-9397-08002B2CF9AE}" pid="5" name="MSIP_Label_a03dd4df-19b2-4daf-91f5-9ebdfbcb860d_Name">
    <vt:lpwstr>C1 - Public</vt:lpwstr>
  </property>
  <property fmtid="{D5CDD505-2E9C-101B-9397-08002B2CF9AE}" pid="6" name="MSIP_Label_a03dd4df-19b2-4daf-91f5-9ebdfbcb860d_SiteId">
    <vt:lpwstr>e3054106-a46a-4dc0-b86d-2ba84a24cdc4</vt:lpwstr>
  </property>
  <property fmtid="{D5CDD505-2E9C-101B-9397-08002B2CF9AE}" pid="7" name="MSIP_Label_a03dd4df-19b2-4daf-91f5-9ebdfbcb860d_ActionId">
    <vt:lpwstr>3aa7e637-e19c-4068-92bd-db9b2041eb4b</vt:lpwstr>
  </property>
  <property fmtid="{D5CDD505-2E9C-101B-9397-08002B2CF9AE}" pid="8" name="MSIP_Label_a03dd4df-19b2-4daf-91f5-9ebdfbcb860d_ContentBits">
    <vt:lpwstr>0</vt:lpwstr>
  </property>
</Properties>
</file>